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Poppins" panose="00000500000000000000" pitchFamily="2" charset="0"/>
      <p:regular r:id="rId27"/>
    </p:embeddedFont>
    <p:embeddedFont>
      <p:font typeface="Poppins Bold" panose="020B0604020202020204" charset="0"/>
      <p:regular r:id="rId28"/>
    </p:embeddedFont>
    <p:embeddedFont>
      <p:font typeface="Poppins Bold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38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ejada.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6992600" y="-2171700"/>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7857" y="-643475"/>
            <a:ext cx="1286950" cy="1286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747857" y="2776807"/>
            <a:ext cx="16868180" cy="1493519"/>
          </a:xfrm>
          <a:prstGeom prst="rect">
            <a:avLst/>
          </a:prstGeom>
        </p:spPr>
        <p:txBody>
          <a:bodyPr lIns="0" tIns="0" rIns="0" bIns="0" rtlCol="0" anchor="t">
            <a:spAutoFit/>
          </a:bodyPr>
          <a:lstStyle/>
          <a:p>
            <a:pPr algn="ctr">
              <a:lnSpc>
                <a:spcPts val="5880"/>
              </a:lnSpc>
              <a:spcBef>
                <a:spcPct val="0"/>
              </a:spcBef>
            </a:pPr>
            <a:r>
              <a:rPr lang="en-US" sz="4200" b="1">
                <a:solidFill>
                  <a:srgbClr val="051D40"/>
                </a:solidFill>
                <a:latin typeface="Poppins Bold"/>
                <a:ea typeface="Poppins Bold"/>
                <a:cs typeface="Poppins Bold"/>
                <a:sym typeface="Poppins Bold"/>
              </a:rPr>
              <a:t>End-to-End Automated Sales ETL Pipeline &amp; Business Intelligence Dashboard using SSIS, SQL Server, and Power BI</a:t>
            </a:r>
          </a:p>
        </p:txBody>
      </p:sp>
      <p:sp>
        <p:nvSpPr>
          <p:cNvPr id="9" name="TextBox 9"/>
          <p:cNvSpPr txBox="1"/>
          <p:nvPr/>
        </p:nvSpPr>
        <p:spPr>
          <a:xfrm>
            <a:off x="5460969" y="5048250"/>
            <a:ext cx="7366063" cy="633637"/>
          </a:xfrm>
          <a:prstGeom prst="rect">
            <a:avLst/>
          </a:prstGeom>
        </p:spPr>
        <p:txBody>
          <a:bodyPr lIns="0" tIns="0" rIns="0" bIns="0" rtlCol="0" anchor="t">
            <a:spAutoFit/>
          </a:bodyPr>
          <a:lstStyle/>
          <a:p>
            <a:pPr algn="ctr">
              <a:lnSpc>
                <a:spcPts val="4975"/>
              </a:lnSpc>
              <a:spcBef>
                <a:spcPct val="0"/>
              </a:spcBef>
            </a:pPr>
            <a:r>
              <a:rPr lang="en-US" sz="3553" b="1" spc="-71">
                <a:solidFill>
                  <a:srgbClr val="051D40"/>
                </a:solidFill>
                <a:latin typeface="Poppins Bold"/>
                <a:ea typeface="Poppins Bold"/>
                <a:cs typeface="Poppins Bold"/>
                <a:sym typeface="Poppins Bold"/>
              </a:rPr>
              <a:t>Developed by: Ahmed Samy</a:t>
            </a:r>
          </a:p>
        </p:txBody>
      </p:sp>
      <p:sp>
        <p:nvSpPr>
          <p:cNvPr id="10" name="TextBox 10"/>
          <p:cNvSpPr txBox="1"/>
          <p:nvPr/>
        </p:nvSpPr>
        <p:spPr>
          <a:xfrm>
            <a:off x="5460969" y="7367363"/>
            <a:ext cx="7366063" cy="1890937"/>
          </a:xfrm>
          <a:prstGeom prst="rect">
            <a:avLst/>
          </a:prstGeom>
        </p:spPr>
        <p:txBody>
          <a:bodyPr lIns="0" tIns="0" rIns="0" bIns="0" rtlCol="0" anchor="t">
            <a:spAutoFit/>
          </a:bodyPr>
          <a:lstStyle/>
          <a:p>
            <a:pPr algn="ctr">
              <a:lnSpc>
                <a:spcPts val="4975"/>
              </a:lnSpc>
            </a:pPr>
            <a:r>
              <a:rPr lang="en-US" sz="3553" b="1" spc="-71">
                <a:solidFill>
                  <a:srgbClr val="051D40"/>
                </a:solidFill>
                <a:latin typeface="Poppins Bold"/>
                <a:ea typeface="Poppins Bold"/>
                <a:cs typeface="Poppins Bold"/>
                <a:sym typeface="Poppins Bold"/>
              </a:rPr>
              <a:t>Under the supervision of:</a:t>
            </a:r>
          </a:p>
          <a:p>
            <a:pPr algn="ctr">
              <a:lnSpc>
                <a:spcPts val="4975"/>
              </a:lnSpc>
            </a:pPr>
            <a:r>
              <a:rPr lang="en-US" sz="3553" b="1" spc="-71">
                <a:solidFill>
                  <a:srgbClr val="051D40"/>
                </a:solidFill>
                <a:latin typeface="Poppins Bold"/>
                <a:ea typeface="Poppins Bold"/>
                <a:cs typeface="Poppins Bold"/>
                <a:sym typeface="Poppins Bold"/>
              </a:rPr>
              <a:t>Eng. Ahmed Abdelhakeem</a:t>
            </a:r>
          </a:p>
          <a:p>
            <a:pPr algn="ctr">
              <a:lnSpc>
                <a:spcPts val="4975"/>
              </a:lnSpc>
              <a:spcBef>
                <a:spcPct val="0"/>
              </a:spcBef>
            </a:pPr>
            <a:r>
              <a:rPr lang="en-US" sz="3553" b="1" spc="-71">
                <a:solidFill>
                  <a:srgbClr val="051D40"/>
                </a:solidFill>
                <a:latin typeface="Poppins Bold"/>
                <a:ea typeface="Poppins Bold"/>
                <a:cs typeface="Poppins Bold"/>
                <a:sym typeface="Poppins Bold"/>
              </a:rPr>
              <a:t>Eng. Abu Bakr Makhyoun</a:t>
            </a:r>
          </a:p>
        </p:txBody>
      </p:sp>
      <p:sp>
        <p:nvSpPr>
          <p:cNvPr id="11" name="TextBox 11"/>
          <p:cNvSpPr txBox="1"/>
          <p:nvPr/>
        </p:nvSpPr>
        <p:spPr>
          <a:xfrm>
            <a:off x="3664367" y="6192510"/>
            <a:ext cx="10959266" cy="633637"/>
          </a:xfrm>
          <a:prstGeom prst="rect">
            <a:avLst/>
          </a:prstGeom>
        </p:spPr>
        <p:txBody>
          <a:bodyPr lIns="0" tIns="0" rIns="0" bIns="0" rtlCol="0" anchor="t">
            <a:spAutoFit/>
          </a:bodyPr>
          <a:lstStyle/>
          <a:p>
            <a:pPr algn="ctr">
              <a:lnSpc>
                <a:spcPts val="4975"/>
              </a:lnSpc>
              <a:spcBef>
                <a:spcPct val="0"/>
              </a:spcBef>
            </a:pPr>
            <a:r>
              <a:rPr lang="en-US" sz="3553" b="1" spc="-71">
                <a:solidFill>
                  <a:srgbClr val="051D40"/>
                </a:solidFill>
                <a:latin typeface="Poppins Bold"/>
                <a:ea typeface="Poppins Bold"/>
                <a:cs typeface="Poppins Bold"/>
                <a:sym typeface="Poppins Bold"/>
              </a:rPr>
              <a:t>Data Analytics Engineer Internship at EJADA </a:t>
            </a:r>
          </a:p>
        </p:txBody>
      </p:sp>
      <p:sp>
        <p:nvSpPr>
          <p:cNvPr id="12" name="Freeform 12"/>
          <p:cNvSpPr/>
          <p:nvPr/>
        </p:nvSpPr>
        <p:spPr>
          <a:xfrm>
            <a:off x="13483918" y="643475"/>
            <a:ext cx="2936316" cy="1273078"/>
          </a:xfrm>
          <a:custGeom>
            <a:avLst/>
            <a:gdLst/>
            <a:ahLst/>
            <a:cxnLst/>
            <a:rect l="l" t="t" r="r" b="b"/>
            <a:pathLst>
              <a:path w="2936316" h="1273078">
                <a:moveTo>
                  <a:pt x="0" y="0"/>
                </a:moveTo>
                <a:lnTo>
                  <a:pt x="2936316" y="0"/>
                </a:lnTo>
                <a:lnTo>
                  <a:pt x="2936316" y="1273078"/>
                </a:lnTo>
                <a:lnTo>
                  <a:pt x="0" y="1273078"/>
                </a:lnTo>
                <a:lnTo>
                  <a:pt x="0" y="0"/>
                </a:lnTo>
                <a:close/>
              </a:path>
            </a:pathLst>
          </a:custGeom>
          <a:blipFill>
            <a:blip r:embed="rId2"/>
            <a:stretch>
              <a:fillRect b="-60876"/>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86200" y="-2705209"/>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Object 5"/>
          <p:cNvGraphicFramePr/>
          <p:nvPr/>
        </p:nvGraphicFramePr>
        <p:xfrm>
          <a:off x="11573292" y="3140038"/>
          <a:ext cx="3771900" cy="2514600"/>
        </p:xfrm>
        <a:graphic>
          <a:graphicData uri="http://schemas.openxmlformats.org/presentationml/2006/ole">
            <mc:AlternateContent xmlns:mc="http://schemas.openxmlformats.org/markup-compatibility/2006">
              <mc:Choice xmlns:v="urn:schemas-microsoft-com:vml" Requires="v">
                <p:oleObj name="Worksheet" r:id="rId2" imgW="4521200" imgH="3263900" progId="Excel.Sheet.12">
                  <p:embed/>
                </p:oleObj>
              </mc:Choice>
              <mc:Fallback>
                <p:oleObj name="Worksheet" r:id="rId2" imgW="4521200" imgH="3263900" progId="Excel.Sheet.12">
                  <p:embed/>
                  <p:pic>
                    <p:nvPicPr>
                      <p:cNvPr id="0" name=""/>
                      <p:cNvPicPr/>
                      <p:nvPr/>
                    </p:nvPicPr>
                    <p:blipFill>
                      <a:blip r:embed="rId3"/>
                      <a:stretch>
                        <a:fillRect/>
                      </a:stretch>
                    </p:blipFill>
                    <p:spPr>
                      <a:xfrm>
                        <a:off x="11573292" y="3140038"/>
                        <a:ext cx="3771900" cy="2514600"/>
                      </a:xfrm>
                      <a:prstGeom prst="rect">
                        <a:avLst/>
                      </a:prstGeom>
                    </p:spPr>
                  </p:pic>
                </p:oleObj>
              </mc:Fallback>
            </mc:AlternateContent>
          </a:graphicData>
        </a:graphic>
      </p:graphicFrame>
      <p:sp>
        <p:nvSpPr>
          <p:cNvPr id="6" name="TextBox 6"/>
          <p:cNvSpPr txBox="1"/>
          <p:nvPr/>
        </p:nvSpPr>
        <p:spPr>
          <a:xfrm>
            <a:off x="1518345" y="63277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Use Cases: Initial Load vs Incremental Load</a:t>
            </a:r>
          </a:p>
        </p:txBody>
      </p:sp>
      <p:sp>
        <p:nvSpPr>
          <p:cNvPr id="7" name="TextBox 7"/>
          <p:cNvSpPr txBox="1"/>
          <p:nvPr/>
        </p:nvSpPr>
        <p:spPr>
          <a:xfrm>
            <a:off x="332259" y="1931682"/>
            <a:ext cx="11026404" cy="8198480"/>
          </a:xfrm>
          <a:prstGeom prst="rect">
            <a:avLst/>
          </a:prstGeom>
        </p:spPr>
        <p:txBody>
          <a:bodyPr lIns="0" tIns="0" rIns="0" bIns="0" rtlCol="0" anchor="t">
            <a:spAutoFit/>
          </a:bodyPr>
          <a:lstStyle/>
          <a:p>
            <a:pPr algn="l">
              <a:lnSpc>
                <a:spcPts val="3290"/>
              </a:lnSpc>
              <a:spcBef>
                <a:spcPct val="0"/>
              </a:spcBef>
            </a:pPr>
            <a:r>
              <a:rPr lang="en-US" sz="2350" b="1" u="none" strike="noStrike">
                <a:solidFill>
                  <a:srgbClr val="051D40"/>
                </a:solidFill>
                <a:latin typeface="Poppins Bold"/>
                <a:ea typeface="Poppins Bold"/>
                <a:cs typeface="Poppins Bold"/>
                <a:sym typeface="Poppins Bold"/>
              </a:rPr>
              <a:t>Shared Implementation Logic</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Both Initial Load and Incremental Load share the same ETL logic:</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Use the same SSIS package and Data Flow design.</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Extract from OLTP → Transform → Load to DW.</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Use staging layer and watermarking.</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Controlled by a Parameter: IsInitialLoad</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A package-level Boolean parameter that changes the behavior based on load type.</a:t>
            </a:r>
          </a:p>
          <a:p>
            <a:pPr algn="l">
              <a:lnSpc>
                <a:spcPts val="3290"/>
              </a:lnSpc>
              <a:spcBef>
                <a:spcPct val="0"/>
              </a:spcBef>
            </a:pPr>
            <a:r>
              <a:rPr lang="en-US" sz="2350" u="none" strike="noStrike">
                <a:solidFill>
                  <a:srgbClr val="051D40"/>
                </a:solidFill>
                <a:latin typeface="Poppins"/>
                <a:ea typeface="Poppins"/>
                <a:cs typeface="Poppins"/>
                <a:sym typeface="Poppins"/>
              </a:rPr>
              <a:t>       Initial Load</a:t>
            </a:r>
          </a:p>
          <a:p>
            <a:pPr algn="l">
              <a:lnSpc>
                <a:spcPts val="3290"/>
              </a:lnSpc>
              <a:spcBef>
                <a:spcPct val="0"/>
              </a:spcBef>
            </a:pPr>
            <a:r>
              <a:rPr lang="en-US" sz="2350" b="1" u="none" strike="noStrike">
                <a:solidFill>
                  <a:srgbClr val="051D40"/>
                </a:solidFill>
                <a:latin typeface="Poppins Bold"/>
                <a:ea typeface="Poppins Bold"/>
                <a:cs typeface="Poppins Bold"/>
                <a:sym typeface="Poppins Bold"/>
              </a:rPr>
              <a:t>     Used for:</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First-time load or full reload of the DW.</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Re-enable constraints after load completes.</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Incremental Load</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Used for:</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Daily or periodic updates.</a:t>
            </a:r>
          </a:p>
          <a:p>
            <a:pPr algn="l">
              <a:lnSpc>
                <a:spcPts val="3290"/>
              </a:lnSpc>
              <a:spcBef>
                <a:spcPct val="0"/>
              </a:spcBef>
            </a:pPr>
            <a:r>
              <a:rPr lang="en-US" sz="2350" b="1" u="none" strike="noStrike">
                <a:solidFill>
                  <a:srgbClr val="051D40"/>
                </a:solidFill>
                <a:latin typeface="Poppins Bold"/>
                <a:ea typeface="Poppins Bold"/>
                <a:cs typeface="Poppins Bold"/>
                <a:sym typeface="Poppins Bold"/>
              </a:rPr>
              <a:t>     Logic:</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Use the latest Watermark value to filter changed records (ModifiedDate).</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Append only new or updated data to staging and DW.</a:t>
            </a:r>
          </a:p>
          <a:p>
            <a:pPr marL="507403" lvl="1" indent="-253702" algn="l">
              <a:lnSpc>
                <a:spcPts val="3290"/>
              </a:lnSpc>
              <a:spcBef>
                <a:spcPct val="0"/>
              </a:spcBef>
              <a:buFont typeface="Arial"/>
              <a:buChar char="•"/>
            </a:pPr>
            <a:r>
              <a:rPr lang="en-US" sz="2350" u="none" strike="noStrike">
                <a:solidFill>
                  <a:srgbClr val="051D40"/>
                </a:solidFill>
                <a:latin typeface="Poppins"/>
                <a:ea typeface="Poppins"/>
                <a:cs typeface="Poppins"/>
                <a:sym typeface="Poppins"/>
              </a:rPr>
              <a:t>No need to disable constraints or truncate tables.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597338" y="2032861"/>
            <a:ext cx="13583354" cy="3827748"/>
          </a:xfrm>
          <a:custGeom>
            <a:avLst/>
            <a:gdLst/>
            <a:ahLst/>
            <a:cxnLst/>
            <a:rect l="l" t="t" r="r" b="b"/>
            <a:pathLst>
              <a:path w="13583354" h="3827748">
                <a:moveTo>
                  <a:pt x="0" y="0"/>
                </a:moveTo>
                <a:lnTo>
                  <a:pt x="13583354" y="0"/>
                </a:lnTo>
                <a:lnTo>
                  <a:pt x="13583354" y="3827748"/>
                </a:lnTo>
                <a:lnTo>
                  <a:pt x="0" y="3827748"/>
                </a:lnTo>
                <a:lnTo>
                  <a:pt x="0" y="0"/>
                </a:lnTo>
                <a:close/>
              </a:path>
            </a:pathLst>
          </a:custGeom>
          <a:blipFill>
            <a:blip r:embed="rId2"/>
            <a:stretch>
              <a:fillRect l="-1409" t="-35548" r="-6132" b="-79118"/>
            </a:stretch>
          </a:blipFill>
        </p:spPr>
        <p:txBody>
          <a:bodyPr/>
          <a:lstStyle/>
          <a:p>
            <a:endParaRPr lang="en-US"/>
          </a:p>
        </p:txBody>
      </p:sp>
      <p:sp>
        <p:nvSpPr>
          <p:cNvPr id="6" name="Freeform 6"/>
          <p:cNvSpPr/>
          <p:nvPr/>
        </p:nvSpPr>
        <p:spPr>
          <a:xfrm>
            <a:off x="597338" y="5898709"/>
            <a:ext cx="13583354" cy="4388291"/>
          </a:xfrm>
          <a:custGeom>
            <a:avLst/>
            <a:gdLst/>
            <a:ahLst/>
            <a:cxnLst/>
            <a:rect l="l" t="t" r="r" b="b"/>
            <a:pathLst>
              <a:path w="13583354" h="4388291">
                <a:moveTo>
                  <a:pt x="0" y="0"/>
                </a:moveTo>
                <a:lnTo>
                  <a:pt x="13583354" y="0"/>
                </a:lnTo>
                <a:lnTo>
                  <a:pt x="13583354" y="4388291"/>
                </a:lnTo>
                <a:lnTo>
                  <a:pt x="0" y="4388291"/>
                </a:lnTo>
                <a:lnTo>
                  <a:pt x="0" y="0"/>
                </a:lnTo>
                <a:close/>
              </a:path>
            </a:pathLst>
          </a:custGeom>
          <a:blipFill>
            <a:blip r:embed="rId3"/>
            <a:stretch>
              <a:fillRect t="-21986" r="-8369" b="-66701"/>
            </a:stretch>
          </a:blipFill>
        </p:spPr>
        <p:txBody>
          <a:bodyPr/>
          <a:lstStyle/>
          <a:p>
            <a:endParaRPr lang="en-US"/>
          </a:p>
        </p:txBody>
      </p:sp>
      <p:sp>
        <p:nvSpPr>
          <p:cNvPr id="7" name="Freeform 7"/>
          <p:cNvSpPr/>
          <p:nvPr/>
        </p:nvSpPr>
        <p:spPr>
          <a:xfrm>
            <a:off x="4941104" y="880281"/>
            <a:ext cx="5759516" cy="1019376"/>
          </a:xfrm>
          <a:custGeom>
            <a:avLst/>
            <a:gdLst/>
            <a:ahLst/>
            <a:cxnLst/>
            <a:rect l="l" t="t" r="r" b="b"/>
            <a:pathLst>
              <a:path w="5759516" h="1019376">
                <a:moveTo>
                  <a:pt x="0" y="0"/>
                </a:moveTo>
                <a:lnTo>
                  <a:pt x="5759516" y="0"/>
                </a:lnTo>
                <a:lnTo>
                  <a:pt x="5759516" y="1019377"/>
                </a:lnTo>
                <a:lnTo>
                  <a:pt x="0" y="1019377"/>
                </a:lnTo>
                <a:lnTo>
                  <a:pt x="0" y="0"/>
                </a:lnTo>
                <a:close/>
              </a:path>
            </a:pathLst>
          </a:custGeom>
          <a:blipFill>
            <a:blip r:embed="rId4"/>
            <a:stretch>
              <a:fillRect l="-8670" t="-1556" b="-1556"/>
            </a:stretch>
          </a:blipFill>
        </p:spPr>
        <p:txBody>
          <a:bodyPr/>
          <a:lstStyle/>
          <a:p>
            <a:endParaRPr lang="en-US"/>
          </a:p>
        </p:txBody>
      </p:sp>
      <p:sp>
        <p:nvSpPr>
          <p:cNvPr id="8" name="Freeform 8"/>
          <p:cNvSpPr/>
          <p:nvPr/>
        </p:nvSpPr>
        <p:spPr>
          <a:xfrm>
            <a:off x="10729854" y="1045163"/>
            <a:ext cx="7271930" cy="689613"/>
          </a:xfrm>
          <a:custGeom>
            <a:avLst/>
            <a:gdLst/>
            <a:ahLst/>
            <a:cxnLst/>
            <a:rect l="l" t="t" r="r" b="b"/>
            <a:pathLst>
              <a:path w="7271930" h="689613">
                <a:moveTo>
                  <a:pt x="0" y="0"/>
                </a:moveTo>
                <a:lnTo>
                  <a:pt x="7271929" y="0"/>
                </a:lnTo>
                <a:lnTo>
                  <a:pt x="7271929" y="689613"/>
                </a:lnTo>
                <a:lnTo>
                  <a:pt x="0" y="689613"/>
                </a:lnTo>
                <a:lnTo>
                  <a:pt x="0" y="0"/>
                </a:lnTo>
                <a:close/>
              </a:path>
            </a:pathLst>
          </a:custGeom>
          <a:blipFill>
            <a:blip r:embed="rId5"/>
            <a:stretch>
              <a:fillRect t="-101672" r="-100000" b="-201672"/>
            </a:stretch>
          </a:blipFill>
        </p:spPr>
        <p:txBody>
          <a:bodyPr/>
          <a:lstStyle/>
          <a:p>
            <a:endParaRPr lang="en-US"/>
          </a:p>
        </p:txBody>
      </p:sp>
      <p:sp>
        <p:nvSpPr>
          <p:cNvPr id="9" name="Freeform 9"/>
          <p:cNvSpPr/>
          <p:nvPr/>
        </p:nvSpPr>
        <p:spPr>
          <a:xfrm>
            <a:off x="14180692" y="2766748"/>
            <a:ext cx="3979783" cy="4753504"/>
          </a:xfrm>
          <a:custGeom>
            <a:avLst/>
            <a:gdLst/>
            <a:ahLst/>
            <a:cxnLst/>
            <a:rect l="l" t="t" r="r" b="b"/>
            <a:pathLst>
              <a:path w="3979783" h="4753504">
                <a:moveTo>
                  <a:pt x="0" y="0"/>
                </a:moveTo>
                <a:lnTo>
                  <a:pt x="3979783" y="0"/>
                </a:lnTo>
                <a:lnTo>
                  <a:pt x="3979783" y="4753504"/>
                </a:lnTo>
                <a:lnTo>
                  <a:pt x="0" y="4753504"/>
                </a:lnTo>
                <a:lnTo>
                  <a:pt x="0" y="0"/>
                </a:lnTo>
                <a:close/>
              </a:path>
            </a:pathLst>
          </a:custGeom>
          <a:blipFill>
            <a:blip r:embed="rId6"/>
            <a:stretch>
              <a:fillRect l="-5784" r="-43524" b="-15411"/>
            </a:stretch>
          </a:blipFill>
        </p:spPr>
        <p:txBody>
          <a:bodyPr/>
          <a:lstStyle/>
          <a:p>
            <a:endParaRPr lang="en-US"/>
          </a:p>
        </p:txBody>
      </p:sp>
      <p:sp>
        <p:nvSpPr>
          <p:cNvPr id="10" name="TextBox 10"/>
          <p:cNvSpPr txBox="1"/>
          <p:nvPr/>
        </p:nvSpPr>
        <p:spPr>
          <a:xfrm>
            <a:off x="1518345" y="69536"/>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Initial Load Results</a:t>
            </a:r>
          </a:p>
        </p:txBody>
      </p:sp>
      <p:sp>
        <p:nvSpPr>
          <p:cNvPr id="11" name="TextBox 11"/>
          <p:cNvSpPr txBox="1"/>
          <p:nvPr/>
        </p:nvSpPr>
        <p:spPr>
          <a:xfrm>
            <a:off x="1219991" y="1075646"/>
            <a:ext cx="4056322" cy="542922"/>
          </a:xfrm>
          <a:prstGeom prst="rect">
            <a:avLst/>
          </a:prstGeom>
        </p:spPr>
        <p:txBody>
          <a:bodyPr lIns="0" tIns="0" rIns="0" bIns="0" rtlCol="0" anchor="t">
            <a:spAutoFit/>
          </a:bodyPr>
          <a:lstStyle/>
          <a:p>
            <a:pPr algn="l">
              <a:lnSpc>
                <a:spcPts val="4200"/>
              </a:lnSpc>
              <a:spcBef>
                <a:spcPct val="0"/>
              </a:spcBef>
            </a:pPr>
            <a:r>
              <a:rPr lang="en-US" sz="3000" b="1">
                <a:solidFill>
                  <a:srgbClr val="051D40"/>
                </a:solidFill>
                <a:latin typeface="Poppins Bold"/>
                <a:ea typeface="Poppins Bold"/>
                <a:cs typeface="Poppins Bold"/>
                <a:sym typeface="Poppins Bold"/>
              </a:rPr>
              <a:t>InitialLoad=True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81607" y="1610858"/>
            <a:ext cx="8572313" cy="7647442"/>
          </a:xfrm>
          <a:custGeom>
            <a:avLst/>
            <a:gdLst/>
            <a:ahLst/>
            <a:cxnLst/>
            <a:rect l="l" t="t" r="r" b="b"/>
            <a:pathLst>
              <a:path w="8572313" h="7647442">
                <a:moveTo>
                  <a:pt x="0" y="0"/>
                </a:moveTo>
                <a:lnTo>
                  <a:pt x="8572313" y="0"/>
                </a:lnTo>
                <a:lnTo>
                  <a:pt x="8572313" y="7647442"/>
                </a:lnTo>
                <a:lnTo>
                  <a:pt x="0" y="7647442"/>
                </a:lnTo>
                <a:lnTo>
                  <a:pt x="0" y="0"/>
                </a:lnTo>
                <a:close/>
              </a:path>
            </a:pathLst>
          </a:custGeom>
          <a:blipFill>
            <a:blip r:embed="rId2"/>
            <a:stretch>
              <a:fillRect/>
            </a:stretch>
          </a:blipFill>
        </p:spPr>
        <p:txBody>
          <a:bodyPr/>
          <a:lstStyle/>
          <a:p>
            <a:endParaRPr lang="en-US"/>
          </a:p>
        </p:txBody>
      </p:sp>
      <p:sp>
        <p:nvSpPr>
          <p:cNvPr id="6" name="Freeform 6"/>
          <p:cNvSpPr/>
          <p:nvPr/>
        </p:nvSpPr>
        <p:spPr>
          <a:xfrm>
            <a:off x="9299663" y="281621"/>
            <a:ext cx="7499298" cy="4728240"/>
          </a:xfrm>
          <a:custGeom>
            <a:avLst/>
            <a:gdLst/>
            <a:ahLst/>
            <a:cxnLst/>
            <a:rect l="l" t="t" r="r" b="b"/>
            <a:pathLst>
              <a:path w="7499298" h="4728240">
                <a:moveTo>
                  <a:pt x="0" y="0"/>
                </a:moveTo>
                <a:lnTo>
                  <a:pt x="7499298" y="0"/>
                </a:lnTo>
                <a:lnTo>
                  <a:pt x="7499298" y="4728240"/>
                </a:lnTo>
                <a:lnTo>
                  <a:pt x="0" y="4728240"/>
                </a:lnTo>
                <a:lnTo>
                  <a:pt x="0" y="0"/>
                </a:lnTo>
                <a:close/>
              </a:path>
            </a:pathLst>
          </a:custGeom>
          <a:blipFill>
            <a:blip r:embed="rId3"/>
            <a:stretch>
              <a:fillRect t="-9952"/>
            </a:stretch>
          </a:blipFill>
        </p:spPr>
        <p:txBody>
          <a:bodyPr/>
          <a:lstStyle/>
          <a:p>
            <a:endParaRPr lang="en-US"/>
          </a:p>
        </p:txBody>
      </p:sp>
      <p:sp>
        <p:nvSpPr>
          <p:cNvPr id="7" name="Freeform 7"/>
          <p:cNvSpPr/>
          <p:nvPr/>
        </p:nvSpPr>
        <p:spPr>
          <a:xfrm>
            <a:off x="11674820" y="4802194"/>
            <a:ext cx="6326963" cy="5009237"/>
          </a:xfrm>
          <a:custGeom>
            <a:avLst/>
            <a:gdLst/>
            <a:ahLst/>
            <a:cxnLst/>
            <a:rect l="l" t="t" r="r" b="b"/>
            <a:pathLst>
              <a:path w="6326963" h="5009237">
                <a:moveTo>
                  <a:pt x="0" y="0"/>
                </a:moveTo>
                <a:lnTo>
                  <a:pt x="6326963" y="0"/>
                </a:lnTo>
                <a:lnTo>
                  <a:pt x="6326963" y="5009238"/>
                </a:lnTo>
                <a:lnTo>
                  <a:pt x="0" y="5009238"/>
                </a:lnTo>
                <a:lnTo>
                  <a:pt x="0" y="0"/>
                </a:lnTo>
                <a:close/>
              </a:path>
            </a:pathLst>
          </a:custGeom>
          <a:blipFill>
            <a:blip r:embed="rId4"/>
            <a:stretch>
              <a:fillRect t="-8592" b="-10910"/>
            </a:stretch>
          </a:blipFill>
        </p:spPr>
        <p:txBody>
          <a:bodyPr/>
          <a:lstStyle/>
          <a:p>
            <a:endParaRPr lang="en-US"/>
          </a:p>
        </p:txBody>
      </p:sp>
      <p:sp>
        <p:nvSpPr>
          <p:cNvPr id="8" name="Freeform 8"/>
          <p:cNvSpPr/>
          <p:nvPr/>
        </p:nvSpPr>
        <p:spPr>
          <a:xfrm>
            <a:off x="13862709" y="9258300"/>
            <a:ext cx="1968514" cy="1106263"/>
          </a:xfrm>
          <a:custGeom>
            <a:avLst/>
            <a:gdLst/>
            <a:ahLst/>
            <a:cxnLst/>
            <a:rect l="l" t="t" r="r" b="b"/>
            <a:pathLst>
              <a:path w="1968514" h="1106263">
                <a:moveTo>
                  <a:pt x="0" y="0"/>
                </a:moveTo>
                <a:lnTo>
                  <a:pt x="1968514" y="0"/>
                </a:lnTo>
                <a:lnTo>
                  <a:pt x="1968514" y="1106263"/>
                </a:lnTo>
                <a:lnTo>
                  <a:pt x="0" y="1106263"/>
                </a:lnTo>
                <a:lnTo>
                  <a:pt x="0" y="0"/>
                </a:lnTo>
                <a:close/>
              </a:path>
            </a:pathLst>
          </a:custGeom>
          <a:blipFill>
            <a:blip r:embed="rId5"/>
            <a:stretch>
              <a:fillRect l="-81543" t="-223428" r="-44014"/>
            </a:stretch>
          </a:blipFill>
        </p:spPr>
        <p:txBody>
          <a:bodyPr/>
          <a:lstStyle/>
          <a:p>
            <a:endParaRPr lang="en-US"/>
          </a:p>
        </p:txBody>
      </p:sp>
      <p:sp>
        <p:nvSpPr>
          <p:cNvPr id="9" name="TextBox 9"/>
          <p:cNvSpPr txBox="1"/>
          <p:nvPr/>
        </p:nvSpPr>
        <p:spPr>
          <a:xfrm>
            <a:off x="1518345" y="-114300"/>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Initial Load Results</a:t>
            </a:r>
          </a:p>
        </p:txBody>
      </p:sp>
      <p:sp>
        <p:nvSpPr>
          <p:cNvPr id="10" name="TextBox 10"/>
          <p:cNvSpPr txBox="1"/>
          <p:nvPr/>
        </p:nvSpPr>
        <p:spPr>
          <a:xfrm>
            <a:off x="1518345" y="772727"/>
            <a:ext cx="16483438" cy="542922"/>
          </a:xfrm>
          <a:prstGeom prst="rect">
            <a:avLst/>
          </a:prstGeom>
        </p:spPr>
        <p:txBody>
          <a:bodyPr lIns="0" tIns="0" rIns="0" bIns="0" rtlCol="0" anchor="t">
            <a:spAutoFit/>
          </a:bodyPr>
          <a:lstStyle/>
          <a:p>
            <a:pPr algn="l">
              <a:lnSpc>
                <a:spcPts val="4200"/>
              </a:lnSpc>
              <a:spcBef>
                <a:spcPct val="0"/>
              </a:spcBef>
            </a:pPr>
            <a:r>
              <a:rPr lang="en-US" sz="3000" b="1">
                <a:solidFill>
                  <a:srgbClr val="051D40"/>
                </a:solidFill>
                <a:latin typeface="Poppins Bold"/>
                <a:ea typeface="Poppins Bold"/>
                <a:cs typeface="Poppins Bold"/>
                <a:sym typeface="Poppins Bold"/>
              </a:rPr>
              <a:t>Product Dimension</a:t>
            </a:r>
          </a:p>
        </p:txBody>
      </p:sp>
      <p:sp>
        <p:nvSpPr>
          <p:cNvPr id="11" name="Freeform 11"/>
          <p:cNvSpPr/>
          <p:nvPr/>
        </p:nvSpPr>
        <p:spPr>
          <a:xfrm>
            <a:off x="9299663" y="4802194"/>
            <a:ext cx="2375157" cy="5484806"/>
          </a:xfrm>
          <a:custGeom>
            <a:avLst/>
            <a:gdLst/>
            <a:ahLst/>
            <a:cxnLst/>
            <a:rect l="l" t="t" r="r" b="b"/>
            <a:pathLst>
              <a:path w="2375157" h="5484806">
                <a:moveTo>
                  <a:pt x="0" y="0"/>
                </a:moveTo>
                <a:lnTo>
                  <a:pt x="2375157" y="0"/>
                </a:lnTo>
                <a:lnTo>
                  <a:pt x="2375157" y="5484806"/>
                </a:lnTo>
                <a:lnTo>
                  <a:pt x="0" y="5484806"/>
                </a:lnTo>
                <a:lnTo>
                  <a:pt x="0" y="0"/>
                </a:lnTo>
                <a:close/>
              </a:path>
            </a:pathLst>
          </a:custGeom>
          <a:blipFill>
            <a:blip r:embed="rId6"/>
            <a:stretch>
              <a:fillRect t="-22854" r="-498816" b="-37478"/>
            </a:stretch>
          </a:blipFill>
        </p:spPr>
        <p:txBody>
          <a:bodyPr/>
          <a:lstStyle/>
          <a:p>
            <a:endParaRPr lang="en-US"/>
          </a:p>
        </p:txBody>
      </p:sp>
      <p:sp>
        <p:nvSpPr>
          <p:cNvPr id="12" name="Freeform 12"/>
          <p:cNvSpPr/>
          <p:nvPr/>
        </p:nvSpPr>
        <p:spPr>
          <a:xfrm>
            <a:off x="11594009" y="9811432"/>
            <a:ext cx="2268700" cy="2416993"/>
          </a:xfrm>
          <a:custGeom>
            <a:avLst/>
            <a:gdLst/>
            <a:ahLst/>
            <a:cxnLst/>
            <a:rect l="l" t="t" r="r" b="b"/>
            <a:pathLst>
              <a:path w="2268700" h="2416993">
                <a:moveTo>
                  <a:pt x="0" y="0"/>
                </a:moveTo>
                <a:lnTo>
                  <a:pt x="2268700" y="0"/>
                </a:lnTo>
                <a:lnTo>
                  <a:pt x="2268700" y="2416993"/>
                </a:lnTo>
                <a:lnTo>
                  <a:pt x="0" y="2416993"/>
                </a:lnTo>
                <a:lnTo>
                  <a:pt x="0" y="0"/>
                </a:lnTo>
                <a:close/>
              </a:path>
            </a:pathLst>
          </a:custGeom>
          <a:blipFill>
            <a:blip r:embed="rId6"/>
            <a:stretch>
              <a:fillRect l="-8923" t="-105230" r="-270336" b="-14877"/>
            </a:stretch>
          </a:blipFill>
        </p:spPr>
        <p:txBody>
          <a:bodyPr/>
          <a:lstStyle/>
          <a:p>
            <a:endParaRPr lang="en-US"/>
          </a:p>
        </p:txBody>
      </p:sp>
      <p:sp>
        <p:nvSpPr>
          <p:cNvPr id="13" name="Freeform 13"/>
          <p:cNvSpPr/>
          <p:nvPr/>
        </p:nvSpPr>
        <p:spPr>
          <a:xfrm>
            <a:off x="15831223" y="8362940"/>
            <a:ext cx="2917297" cy="2416993"/>
          </a:xfrm>
          <a:custGeom>
            <a:avLst/>
            <a:gdLst/>
            <a:ahLst/>
            <a:cxnLst/>
            <a:rect l="l" t="t" r="r" b="b"/>
            <a:pathLst>
              <a:path w="2917297" h="2416993">
                <a:moveTo>
                  <a:pt x="0" y="0"/>
                </a:moveTo>
                <a:lnTo>
                  <a:pt x="2917296" y="0"/>
                </a:lnTo>
                <a:lnTo>
                  <a:pt x="2917296" y="2416994"/>
                </a:lnTo>
                <a:lnTo>
                  <a:pt x="0" y="2416994"/>
                </a:lnTo>
                <a:lnTo>
                  <a:pt x="0" y="0"/>
                </a:lnTo>
                <a:close/>
              </a:path>
            </a:pathLst>
          </a:custGeom>
          <a:blipFill>
            <a:blip r:embed="rId6"/>
            <a:stretch>
              <a:fillRect l="-6939" t="-105230" r="-188000" b="-14877"/>
            </a:stretch>
          </a:blipFill>
        </p:spPr>
        <p:txBody>
          <a:bodyPr/>
          <a:lstStyle/>
          <a:p>
            <a:endParaRPr lang="en-US"/>
          </a:p>
        </p:txBody>
      </p:sp>
      <p:sp>
        <p:nvSpPr>
          <p:cNvPr id="14" name="Freeform 14"/>
          <p:cNvSpPr/>
          <p:nvPr/>
        </p:nvSpPr>
        <p:spPr>
          <a:xfrm>
            <a:off x="16757803" y="281621"/>
            <a:ext cx="1530197" cy="4968499"/>
          </a:xfrm>
          <a:custGeom>
            <a:avLst/>
            <a:gdLst/>
            <a:ahLst/>
            <a:cxnLst/>
            <a:rect l="l" t="t" r="r" b="b"/>
            <a:pathLst>
              <a:path w="1530197" h="4968499">
                <a:moveTo>
                  <a:pt x="0" y="0"/>
                </a:moveTo>
                <a:lnTo>
                  <a:pt x="1530197" y="0"/>
                </a:lnTo>
                <a:lnTo>
                  <a:pt x="1530197" y="4968500"/>
                </a:lnTo>
                <a:lnTo>
                  <a:pt x="0" y="4968500"/>
                </a:lnTo>
                <a:lnTo>
                  <a:pt x="0" y="0"/>
                </a:lnTo>
                <a:close/>
              </a:path>
            </a:pathLst>
          </a:custGeom>
          <a:blipFill>
            <a:blip r:embed="rId6"/>
            <a:stretch>
              <a:fillRect l="-14541" t="-9729" r="-503473" b="-7954"/>
            </a:stretch>
          </a:blipFill>
        </p:spPr>
        <p:txBody>
          <a:bodyPr/>
          <a:lstStyle/>
          <a:p>
            <a:endParaRPr lang="en-US"/>
          </a:p>
        </p:txBody>
      </p:sp>
      <p:sp>
        <p:nvSpPr>
          <p:cNvPr id="15" name="Freeform 15"/>
          <p:cNvSpPr/>
          <p:nvPr/>
        </p:nvSpPr>
        <p:spPr>
          <a:xfrm>
            <a:off x="17947558" y="5009861"/>
            <a:ext cx="973844" cy="3550794"/>
          </a:xfrm>
          <a:custGeom>
            <a:avLst/>
            <a:gdLst/>
            <a:ahLst/>
            <a:cxnLst/>
            <a:rect l="l" t="t" r="r" b="b"/>
            <a:pathLst>
              <a:path w="973844" h="3550794">
                <a:moveTo>
                  <a:pt x="0" y="0"/>
                </a:moveTo>
                <a:lnTo>
                  <a:pt x="973844" y="0"/>
                </a:lnTo>
                <a:lnTo>
                  <a:pt x="973844" y="3550794"/>
                </a:lnTo>
                <a:lnTo>
                  <a:pt x="0" y="3550794"/>
                </a:lnTo>
                <a:lnTo>
                  <a:pt x="0" y="0"/>
                </a:lnTo>
                <a:close/>
              </a:path>
            </a:pathLst>
          </a:custGeom>
          <a:blipFill>
            <a:blip r:embed="rId6"/>
            <a:stretch>
              <a:fillRect l="-651133" t="-47935" r="-184502" b="-10724"/>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518345" y="1261109"/>
            <a:ext cx="13602233" cy="4454430"/>
          </a:xfrm>
          <a:custGeom>
            <a:avLst/>
            <a:gdLst/>
            <a:ahLst/>
            <a:cxnLst/>
            <a:rect l="l" t="t" r="r" b="b"/>
            <a:pathLst>
              <a:path w="13602233" h="4454430">
                <a:moveTo>
                  <a:pt x="0" y="0"/>
                </a:moveTo>
                <a:lnTo>
                  <a:pt x="13602233" y="0"/>
                </a:lnTo>
                <a:lnTo>
                  <a:pt x="13602233" y="4454429"/>
                </a:lnTo>
                <a:lnTo>
                  <a:pt x="0" y="4454429"/>
                </a:lnTo>
                <a:lnTo>
                  <a:pt x="0" y="0"/>
                </a:lnTo>
                <a:close/>
              </a:path>
            </a:pathLst>
          </a:custGeom>
          <a:blipFill>
            <a:blip r:embed="rId2"/>
            <a:stretch>
              <a:fillRect t="-12619" r="-5537" b="-578"/>
            </a:stretch>
          </a:blipFill>
        </p:spPr>
        <p:txBody>
          <a:bodyPr/>
          <a:lstStyle/>
          <a:p>
            <a:endParaRPr lang="en-US"/>
          </a:p>
        </p:txBody>
      </p:sp>
      <p:sp>
        <p:nvSpPr>
          <p:cNvPr id="6" name="Freeform 6"/>
          <p:cNvSpPr/>
          <p:nvPr/>
        </p:nvSpPr>
        <p:spPr>
          <a:xfrm>
            <a:off x="2521779" y="5772688"/>
            <a:ext cx="11087000" cy="4626881"/>
          </a:xfrm>
          <a:custGeom>
            <a:avLst/>
            <a:gdLst/>
            <a:ahLst/>
            <a:cxnLst/>
            <a:rect l="l" t="t" r="r" b="b"/>
            <a:pathLst>
              <a:path w="11087000" h="4626881">
                <a:moveTo>
                  <a:pt x="0" y="0"/>
                </a:moveTo>
                <a:lnTo>
                  <a:pt x="11087000" y="0"/>
                </a:lnTo>
                <a:lnTo>
                  <a:pt x="11087000" y="4626881"/>
                </a:lnTo>
                <a:lnTo>
                  <a:pt x="0" y="4626881"/>
                </a:lnTo>
                <a:lnTo>
                  <a:pt x="0" y="0"/>
                </a:lnTo>
                <a:close/>
              </a:path>
            </a:pathLst>
          </a:custGeom>
          <a:blipFill>
            <a:blip r:embed="rId3"/>
            <a:stretch>
              <a:fillRect t="-21673" b="-832"/>
            </a:stretch>
          </a:blipFill>
        </p:spPr>
        <p:txBody>
          <a:bodyPr/>
          <a:lstStyle/>
          <a:p>
            <a:endParaRPr lang="en-US"/>
          </a:p>
        </p:txBody>
      </p:sp>
      <p:sp>
        <p:nvSpPr>
          <p:cNvPr id="7" name="TextBox 7"/>
          <p:cNvSpPr txBox="1"/>
          <p:nvPr/>
        </p:nvSpPr>
        <p:spPr>
          <a:xfrm>
            <a:off x="1518345" y="412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Initial Load Results</a:t>
            </a:r>
          </a:p>
        </p:txBody>
      </p:sp>
      <p:sp>
        <p:nvSpPr>
          <p:cNvPr id="8" name="TextBox 8"/>
          <p:cNvSpPr txBox="1"/>
          <p:nvPr/>
        </p:nvSpPr>
        <p:spPr>
          <a:xfrm>
            <a:off x="1518345" y="723901"/>
            <a:ext cx="6546934"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Customer Dimension and Fact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28700" y="5396783"/>
            <a:ext cx="13047429" cy="4890217"/>
          </a:xfrm>
          <a:custGeom>
            <a:avLst/>
            <a:gdLst/>
            <a:ahLst/>
            <a:cxnLst/>
            <a:rect l="l" t="t" r="r" b="b"/>
            <a:pathLst>
              <a:path w="13047429" h="4890217">
                <a:moveTo>
                  <a:pt x="0" y="0"/>
                </a:moveTo>
                <a:lnTo>
                  <a:pt x="13047429" y="0"/>
                </a:lnTo>
                <a:lnTo>
                  <a:pt x="13047429" y="4890217"/>
                </a:lnTo>
                <a:lnTo>
                  <a:pt x="0" y="4890217"/>
                </a:lnTo>
                <a:lnTo>
                  <a:pt x="0" y="0"/>
                </a:lnTo>
                <a:close/>
              </a:path>
            </a:pathLst>
          </a:custGeom>
          <a:blipFill>
            <a:blip r:embed="rId2"/>
            <a:stretch>
              <a:fillRect t="-2803" r="-525" b="-2803"/>
            </a:stretch>
          </a:blipFill>
        </p:spPr>
        <p:txBody>
          <a:bodyPr/>
          <a:lstStyle/>
          <a:p>
            <a:endParaRPr lang="en-US"/>
          </a:p>
        </p:txBody>
      </p:sp>
      <p:sp>
        <p:nvSpPr>
          <p:cNvPr id="6" name="Freeform 6"/>
          <p:cNvSpPr/>
          <p:nvPr/>
        </p:nvSpPr>
        <p:spPr>
          <a:xfrm>
            <a:off x="1028700" y="1995457"/>
            <a:ext cx="13047429" cy="3401325"/>
          </a:xfrm>
          <a:custGeom>
            <a:avLst/>
            <a:gdLst/>
            <a:ahLst/>
            <a:cxnLst/>
            <a:rect l="l" t="t" r="r" b="b"/>
            <a:pathLst>
              <a:path w="13047429" h="3401325">
                <a:moveTo>
                  <a:pt x="0" y="0"/>
                </a:moveTo>
                <a:lnTo>
                  <a:pt x="13047429" y="0"/>
                </a:lnTo>
                <a:lnTo>
                  <a:pt x="13047429" y="3401326"/>
                </a:lnTo>
                <a:lnTo>
                  <a:pt x="0" y="3401326"/>
                </a:lnTo>
                <a:lnTo>
                  <a:pt x="0" y="0"/>
                </a:lnTo>
                <a:close/>
              </a:path>
            </a:pathLst>
          </a:custGeom>
          <a:blipFill>
            <a:blip r:embed="rId3"/>
            <a:stretch>
              <a:fillRect t="-16811" r="-154" b="-26299"/>
            </a:stretch>
          </a:blipFill>
        </p:spPr>
        <p:txBody>
          <a:bodyPr/>
          <a:lstStyle/>
          <a:p>
            <a:endParaRPr lang="en-US"/>
          </a:p>
        </p:txBody>
      </p:sp>
      <p:sp>
        <p:nvSpPr>
          <p:cNvPr id="7" name="Freeform 7"/>
          <p:cNvSpPr/>
          <p:nvPr/>
        </p:nvSpPr>
        <p:spPr>
          <a:xfrm>
            <a:off x="4695863" y="923040"/>
            <a:ext cx="6585418" cy="975713"/>
          </a:xfrm>
          <a:custGeom>
            <a:avLst/>
            <a:gdLst/>
            <a:ahLst/>
            <a:cxnLst/>
            <a:rect l="l" t="t" r="r" b="b"/>
            <a:pathLst>
              <a:path w="6585418" h="975713">
                <a:moveTo>
                  <a:pt x="0" y="0"/>
                </a:moveTo>
                <a:lnTo>
                  <a:pt x="6585419" y="0"/>
                </a:lnTo>
                <a:lnTo>
                  <a:pt x="6585419" y="975713"/>
                </a:lnTo>
                <a:lnTo>
                  <a:pt x="0" y="975713"/>
                </a:lnTo>
                <a:lnTo>
                  <a:pt x="0" y="0"/>
                </a:lnTo>
                <a:close/>
              </a:path>
            </a:pathLst>
          </a:custGeom>
          <a:blipFill>
            <a:blip r:embed="rId4"/>
            <a:stretch>
              <a:fillRect t="-127659" r="-21208" b="-2238"/>
            </a:stretch>
          </a:blipFill>
        </p:spPr>
        <p:txBody>
          <a:bodyPr/>
          <a:lstStyle/>
          <a:p>
            <a:endParaRPr lang="en-US"/>
          </a:p>
        </p:txBody>
      </p:sp>
      <p:sp>
        <p:nvSpPr>
          <p:cNvPr id="8" name="Freeform 8"/>
          <p:cNvSpPr/>
          <p:nvPr/>
        </p:nvSpPr>
        <p:spPr>
          <a:xfrm>
            <a:off x="11334572" y="1115216"/>
            <a:ext cx="6953428" cy="697021"/>
          </a:xfrm>
          <a:custGeom>
            <a:avLst/>
            <a:gdLst/>
            <a:ahLst/>
            <a:cxnLst/>
            <a:rect l="l" t="t" r="r" b="b"/>
            <a:pathLst>
              <a:path w="6953428" h="697021">
                <a:moveTo>
                  <a:pt x="0" y="0"/>
                </a:moveTo>
                <a:lnTo>
                  <a:pt x="6953428" y="0"/>
                </a:lnTo>
                <a:lnTo>
                  <a:pt x="6953428" y="697021"/>
                </a:lnTo>
                <a:lnTo>
                  <a:pt x="0" y="697021"/>
                </a:lnTo>
                <a:lnTo>
                  <a:pt x="0" y="0"/>
                </a:lnTo>
                <a:close/>
              </a:path>
            </a:pathLst>
          </a:custGeom>
          <a:blipFill>
            <a:blip r:embed="rId5"/>
            <a:stretch>
              <a:fillRect t="-80510" r="-17037" b="-181041"/>
            </a:stretch>
          </a:blipFill>
        </p:spPr>
        <p:txBody>
          <a:bodyPr/>
          <a:lstStyle/>
          <a:p>
            <a:endParaRPr lang="en-US"/>
          </a:p>
        </p:txBody>
      </p:sp>
      <p:sp>
        <p:nvSpPr>
          <p:cNvPr id="9" name="Freeform 9"/>
          <p:cNvSpPr/>
          <p:nvPr/>
        </p:nvSpPr>
        <p:spPr>
          <a:xfrm>
            <a:off x="14076129" y="3396753"/>
            <a:ext cx="4211871" cy="4989960"/>
          </a:xfrm>
          <a:custGeom>
            <a:avLst/>
            <a:gdLst/>
            <a:ahLst/>
            <a:cxnLst/>
            <a:rect l="l" t="t" r="r" b="b"/>
            <a:pathLst>
              <a:path w="4211871" h="4989960">
                <a:moveTo>
                  <a:pt x="0" y="0"/>
                </a:moveTo>
                <a:lnTo>
                  <a:pt x="4211871" y="0"/>
                </a:lnTo>
                <a:lnTo>
                  <a:pt x="4211871" y="4989960"/>
                </a:lnTo>
                <a:lnTo>
                  <a:pt x="0" y="4989960"/>
                </a:lnTo>
                <a:lnTo>
                  <a:pt x="0" y="0"/>
                </a:lnTo>
                <a:close/>
              </a:path>
            </a:pathLst>
          </a:custGeom>
          <a:blipFill>
            <a:blip r:embed="rId6"/>
            <a:stretch>
              <a:fillRect l="-9193" r="-19782" b="-20809"/>
            </a:stretch>
          </a:blipFill>
        </p:spPr>
        <p:txBody>
          <a:bodyPr/>
          <a:lstStyle/>
          <a:p>
            <a:endParaRPr lang="en-US"/>
          </a:p>
        </p:txBody>
      </p:sp>
      <p:sp>
        <p:nvSpPr>
          <p:cNvPr id="10" name="TextBox 10"/>
          <p:cNvSpPr txBox="1"/>
          <p:nvPr/>
        </p:nvSpPr>
        <p:spPr>
          <a:xfrm>
            <a:off x="1518345" y="412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Incremental Load Results</a:t>
            </a:r>
          </a:p>
        </p:txBody>
      </p:sp>
      <p:sp>
        <p:nvSpPr>
          <p:cNvPr id="11" name="TextBox 11"/>
          <p:cNvSpPr txBox="1"/>
          <p:nvPr/>
        </p:nvSpPr>
        <p:spPr>
          <a:xfrm>
            <a:off x="1028700" y="1149403"/>
            <a:ext cx="3667163" cy="542922"/>
          </a:xfrm>
          <a:prstGeom prst="rect">
            <a:avLst/>
          </a:prstGeom>
        </p:spPr>
        <p:txBody>
          <a:bodyPr lIns="0" tIns="0" rIns="0" bIns="0" rtlCol="0" anchor="t">
            <a:spAutoFit/>
          </a:bodyPr>
          <a:lstStyle/>
          <a:p>
            <a:pPr algn="l">
              <a:lnSpc>
                <a:spcPts val="4200"/>
              </a:lnSpc>
              <a:spcBef>
                <a:spcPct val="0"/>
              </a:spcBef>
            </a:pPr>
            <a:r>
              <a:rPr lang="en-US" sz="3000" b="1">
                <a:solidFill>
                  <a:srgbClr val="051D40"/>
                </a:solidFill>
                <a:latin typeface="Poppins Bold"/>
                <a:ea typeface="Poppins Bold"/>
                <a:cs typeface="Poppins Bold"/>
                <a:sym typeface="Poppins Bold"/>
              </a:rPr>
              <a:t>InitialLoad=False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0" y="2112657"/>
            <a:ext cx="9204832" cy="6972272"/>
          </a:xfrm>
          <a:custGeom>
            <a:avLst/>
            <a:gdLst/>
            <a:ahLst/>
            <a:cxnLst/>
            <a:rect l="l" t="t" r="r" b="b"/>
            <a:pathLst>
              <a:path w="9204832" h="6972272">
                <a:moveTo>
                  <a:pt x="0" y="0"/>
                </a:moveTo>
                <a:lnTo>
                  <a:pt x="9204832" y="0"/>
                </a:lnTo>
                <a:lnTo>
                  <a:pt x="9204832" y="6972272"/>
                </a:lnTo>
                <a:lnTo>
                  <a:pt x="0" y="6972272"/>
                </a:lnTo>
                <a:lnTo>
                  <a:pt x="0" y="0"/>
                </a:lnTo>
                <a:close/>
              </a:path>
            </a:pathLst>
          </a:custGeom>
          <a:blipFill>
            <a:blip r:embed="rId2"/>
            <a:stretch>
              <a:fillRect/>
            </a:stretch>
          </a:blipFill>
        </p:spPr>
        <p:txBody>
          <a:bodyPr/>
          <a:lstStyle/>
          <a:p>
            <a:endParaRPr lang="en-US"/>
          </a:p>
        </p:txBody>
      </p:sp>
      <p:sp>
        <p:nvSpPr>
          <p:cNvPr id="6" name="Freeform 6"/>
          <p:cNvSpPr/>
          <p:nvPr/>
        </p:nvSpPr>
        <p:spPr>
          <a:xfrm>
            <a:off x="9760064" y="400051"/>
            <a:ext cx="7347243" cy="3715837"/>
          </a:xfrm>
          <a:custGeom>
            <a:avLst/>
            <a:gdLst/>
            <a:ahLst/>
            <a:cxnLst/>
            <a:rect l="l" t="t" r="r" b="b"/>
            <a:pathLst>
              <a:path w="7347243" h="3715837">
                <a:moveTo>
                  <a:pt x="0" y="0"/>
                </a:moveTo>
                <a:lnTo>
                  <a:pt x="7347243" y="0"/>
                </a:lnTo>
                <a:lnTo>
                  <a:pt x="7347243" y="3715837"/>
                </a:lnTo>
                <a:lnTo>
                  <a:pt x="0" y="3715837"/>
                </a:lnTo>
                <a:lnTo>
                  <a:pt x="0" y="0"/>
                </a:lnTo>
                <a:close/>
              </a:path>
            </a:pathLst>
          </a:custGeom>
          <a:blipFill>
            <a:blip r:embed="rId3"/>
            <a:stretch>
              <a:fillRect l="-1034" r="-1034"/>
            </a:stretch>
          </a:blipFill>
        </p:spPr>
        <p:txBody>
          <a:bodyPr/>
          <a:lstStyle/>
          <a:p>
            <a:endParaRPr lang="en-US"/>
          </a:p>
        </p:txBody>
      </p:sp>
      <p:sp>
        <p:nvSpPr>
          <p:cNvPr id="7" name="Freeform 7"/>
          <p:cNvSpPr/>
          <p:nvPr/>
        </p:nvSpPr>
        <p:spPr>
          <a:xfrm>
            <a:off x="9760064" y="3522120"/>
            <a:ext cx="7347243" cy="5264067"/>
          </a:xfrm>
          <a:custGeom>
            <a:avLst/>
            <a:gdLst/>
            <a:ahLst/>
            <a:cxnLst/>
            <a:rect l="l" t="t" r="r" b="b"/>
            <a:pathLst>
              <a:path w="7347243" h="5264067">
                <a:moveTo>
                  <a:pt x="0" y="0"/>
                </a:moveTo>
                <a:lnTo>
                  <a:pt x="7347243" y="0"/>
                </a:lnTo>
                <a:lnTo>
                  <a:pt x="7347243" y="5264068"/>
                </a:lnTo>
                <a:lnTo>
                  <a:pt x="0" y="5264068"/>
                </a:lnTo>
                <a:lnTo>
                  <a:pt x="0" y="0"/>
                </a:lnTo>
                <a:close/>
              </a:path>
            </a:pathLst>
          </a:custGeom>
          <a:blipFill>
            <a:blip r:embed="rId4"/>
            <a:stretch>
              <a:fillRect r="-38414"/>
            </a:stretch>
          </a:blipFill>
        </p:spPr>
        <p:txBody>
          <a:bodyPr/>
          <a:lstStyle/>
          <a:p>
            <a:endParaRPr lang="en-US"/>
          </a:p>
        </p:txBody>
      </p:sp>
      <p:sp>
        <p:nvSpPr>
          <p:cNvPr id="8" name="Freeform 8"/>
          <p:cNvSpPr/>
          <p:nvPr/>
        </p:nvSpPr>
        <p:spPr>
          <a:xfrm>
            <a:off x="10402204" y="7870007"/>
            <a:ext cx="6705103" cy="2416993"/>
          </a:xfrm>
          <a:custGeom>
            <a:avLst/>
            <a:gdLst/>
            <a:ahLst/>
            <a:cxnLst/>
            <a:rect l="l" t="t" r="r" b="b"/>
            <a:pathLst>
              <a:path w="6705103" h="2416993">
                <a:moveTo>
                  <a:pt x="0" y="0"/>
                </a:moveTo>
                <a:lnTo>
                  <a:pt x="6705103" y="0"/>
                </a:lnTo>
                <a:lnTo>
                  <a:pt x="6705103" y="2416993"/>
                </a:lnTo>
                <a:lnTo>
                  <a:pt x="0" y="2416993"/>
                </a:lnTo>
                <a:lnTo>
                  <a:pt x="0" y="0"/>
                </a:lnTo>
                <a:close/>
              </a:path>
            </a:pathLst>
          </a:custGeom>
          <a:blipFill>
            <a:blip r:embed="rId5"/>
            <a:stretch>
              <a:fillRect l="-3019" t="-105230" r="-25304" b="-14877"/>
            </a:stretch>
          </a:blipFill>
        </p:spPr>
        <p:txBody>
          <a:bodyPr/>
          <a:lstStyle/>
          <a:p>
            <a:endParaRPr lang="en-US"/>
          </a:p>
        </p:txBody>
      </p:sp>
      <p:sp>
        <p:nvSpPr>
          <p:cNvPr id="9" name="TextBox 9"/>
          <p:cNvSpPr txBox="1"/>
          <p:nvPr/>
        </p:nvSpPr>
        <p:spPr>
          <a:xfrm>
            <a:off x="1518345" y="412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Incremental Load Results</a:t>
            </a:r>
          </a:p>
        </p:txBody>
      </p:sp>
      <p:sp>
        <p:nvSpPr>
          <p:cNvPr id="10" name="TextBox 10"/>
          <p:cNvSpPr txBox="1"/>
          <p:nvPr/>
        </p:nvSpPr>
        <p:spPr>
          <a:xfrm>
            <a:off x="1518345" y="723901"/>
            <a:ext cx="6546934"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Product Dimension </a:t>
            </a:r>
          </a:p>
        </p:txBody>
      </p:sp>
      <p:sp>
        <p:nvSpPr>
          <p:cNvPr id="11" name="Freeform 11"/>
          <p:cNvSpPr/>
          <p:nvPr/>
        </p:nvSpPr>
        <p:spPr>
          <a:xfrm>
            <a:off x="9760064" y="8049803"/>
            <a:ext cx="1671991" cy="2416993"/>
          </a:xfrm>
          <a:custGeom>
            <a:avLst/>
            <a:gdLst/>
            <a:ahLst/>
            <a:cxnLst/>
            <a:rect l="l" t="t" r="r" b="b"/>
            <a:pathLst>
              <a:path w="1671991" h="2416993">
                <a:moveTo>
                  <a:pt x="0" y="0"/>
                </a:moveTo>
                <a:lnTo>
                  <a:pt x="1671991" y="0"/>
                </a:lnTo>
                <a:lnTo>
                  <a:pt x="1671991" y="2416994"/>
                </a:lnTo>
                <a:lnTo>
                  <a:pt x="0" y="2416994"/>
                </a:lnTo>
                <a:lnTo>
                  <a:pt x="0" y="0"/>
                </a:lnTo>
                <a:close/>
              </a:path>
            </a:pathLst>
          </a:custGeom>
          <a:blipFill>
            <a:blip r:embed="rId5"/>
            <a:stretch>
              <a:fillRect l="-12108" t="-105230" r="-402504" b="-14877"/>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518345" y="1322068"/>
            <a:ext cx="12859407" cy="4385012"/>
          </a:xfrm>
          <a:custGeom>
            <a:avLst/>
            <a:gdLst/>
            <a:ahLst/>
            <a:cxnLst/>
            <a:rect l="l" t="t" r="r" b="b"/>
            <a:pathLst>
              <a:path w="12859407" h="4385012">
                <a:moveTo>
                  <a:pt x="0" y="0"/>
                </a:moveTo>
                <a:lnTo>
                  <a:pt x="12859407" y="0"/>
                </a:lnTo>
                <a:lnTo>
                  <a:pt x="12859407" y="4385013"/>
                </a:lnTo>
                <a:lnTo>
                  <a:pt x="0" y="4385013"/>
                </a:lnTo>
                <a:lnTo>
                  <a:pt x="0" y="0"/>
                </a:lnTo>
                <a:close/>
              </a:path>
            </a:pathLst>
          </a:custGeom>
          <a:blipFill>
            <a:blip r:embed="rId2"/>
            <a:stretch>
              <a:fillRect t="-10759" r="-9078"/>
            </a:stretch>
          </a:blipFill>
        </p:spPr>
        <p:txBody>
          <a:bodyPr/>
          <a:lstStyle/>
          <a:p>
            <a:endParaRPr lang="en-US"/>
          </a:p>
        </p:txBody>
      </p:sp>
      <p:sp>
        <p:nvSpPr>
          <p:cNvPr id="6" name="Freeform 6"/>
          <p:cNvSpPr/>
          <p:nvPr/>
        </p:nvSpPr>
        <p:spPr>
          <a:xfrm>
            <a:off x="2691522" y="5821381"/>
            <a:ext cx="10513053" cy="4428623"/>
          </a:xfrm>
          <a:custGeom>
            <a:avLst/>
            <a:gdLst/>
            <a:ahLst/>
            <a:cxnLst/>
            <a:rect l="l" t="t" r="r" b="b"/>
            <a:pathLst>
              <a:path w="10513053" h="4428623">
                <a:moveTo>
                  <a:pt x="0" y="0"/>
                </a:moveTo>
                <a:lnTo>
                  <a:pt x="10513053" y="0"/>
                </a:lnTo>
                <a:lnTo>
                  <a:pt x="10513053" y="4428623"/>
                </a:lnTo>
                <a:lnTo>
                  <a:pt x="0" y="442862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518345" y="412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Incremental Load Results</a:t>
            </a:r>
          </a:p>
        </p:txBody>
      </p:sp>
      <p:sp>
        <p:nvSpPr>
          <p:cNvPr id="8" name="TextBox 8"/>
          <p:cNvSpPr txBox="1"/>
          <p:nvPr/>
        </p:nvSpPr>
        <p:spPr>
          <a:xfrm>
            <a:off x="1518345" y="723901"/>
            <a:ext cx="6546934"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Customer Dimension and Fact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0" y="2204584"/>
            <a:ext cx="9144000" cy="6114971"/>
          </a:xfrm>
          <a:custGeom>
            <a:avLst/>
            <a:gdLst/>
            <a:ahLst/>
            <a:cxnLst/>
            <a:rect l="l" t="t" r="r" b="b"/>
            <a:pathLst>
              <a:path w="9144000" h="6114971">
                <a:moveTo>
                  <a:pt x="0" y="0"/>
                </a:moveTo>
                <a:lnTo>
                  <a:pt x="9144000" y="0"/>
                </a:lnTo>
                <a:lnTo>
                  <a:pt x="9144000" y="6114971"/>
                </a:lnTo>
                <a:lnTo>
                  <a:pt x="0" y="6114971"/>
                </a:lnTo>
                <a:lnTo>
                  <a:pt x="0" y="0"/>
                </a:lnTo>
                <a:close/>
              </a:path>
            </a:pathLst>
          </a:custGeom>
          <a:blipFill>
            <a:blip r:embed="rId2"/>
            <a:stretch>
              <a:fillRect l="-3465" r="-37854" b="-18868"/>
            </a:stretch>
          </a:blipFill>
        </p:spPr>
        <p:txBody>
          <a:bodyPr/>
          <a:lstStyle/>
          <a:p>
            <a:endParaRPr lang="en-US"/>
          </a:p>
        </p:txBody>
      </p:sp>
      <p:sp>
        <p:nvSpPr>
          <p:cNvPr id="6" name="Freeform 6"/>
          <p:cNvSpPr/>
          <p:nvPr/>
        </p:nvSpPr>
        <p:spPr>
          <a:xfrm>
            <a:off x="9440626" y="2202190"/>
            <a:ext cx="7960017" cy="6117365"/>
          </a:xfrm>
          <a:custGeom>
            <a:avLst/>
            <a:gdLst/>
            <a:ahLst/>
            <a:cxnLst/>
            <a:rect l="l" t="t" r="r" b="b"/>
            <a:pathLst>
              <a:path w="7960017" h="6117365">
                <a:moveTo>
                  <a:pt x="0" y="0"/>
                </a:moveTo>
                <a:lnTo>
                  <a:pt x="7960016" y="0"/>
                </a:lnTo>
                <a:lnTo>
                  <a:pt x="7960016" y="6117365"/>
                </a:lnTo>
                <a:lnTo>
                  <a:pt x="0" y="6117365"/>
                </a:lnTo>
                <a:lnTo>
                  <a:pt x="0" y="0"/>
                </a:lnTo>
                <a:close/>
              </a:path>
            </a:pathLst>
          </a:custGeom>
          <a:blipFill>
            <a:blip r:embed="rId3"/>
            <a:stretch>
              <a:fillRect l="-9141" r="-41735" b="-10432"/>
            </a:stretch>
          </a:blipFill>
        </p:spPr>
        <p:txBody>
          <a:bodyPr/>
          <a:lstStyle/>
          <a:p>
            <a:endParaRPr lang="en-US"/>
          </a:p>
        </p:txBody>
      </p:sp>
      <p:sp>
        <p:nvSpPr>
          <p:cNvPr id="7" name="Freeform 7"/>
          <p:cNvSpPr/>
          <p:nvPr/>
        </p:nvSpPr>
        <p:spPr>
          <a:xfrm>
            <a:off x="9760064" y="8519580"/>
            <a:ext cx="7818674" cy="1634762"/>
          </a:xfrm>
          <a:custGeom>
            <a:avLst/>
            <a:gdLst/>
            <a:ahLst/>
            <a:cxnLst/>
            <a:rect l="l" t="t" r="r" b="b"/>
            <a:pathLst>
              <a:path w="7818674" h="1634762">
                <a:moveTo>
                  <a:pt x="0" y="0"/>
                </a:moveTo>
                <a:lnTo>
                  <a:pt x="7818675" y="0"/>
                </a:lnTo>
                <a:lnTo>
                  <a:pt x="7818675" y="1634762"/>
                </a:lnTo>
                <a:lnTo>
                  <a:pt x="0" y="1634762"/>
                </a:lnTo>
                <a:lnTo>
                  <a:pt x="0" y="0"/>
                </a:lnTo>
                <a:close/>
              </a:path>
            </a:pathLst>
          </a:custGeom>
          <a:blipFill>
            <a:blip r:embed="rId4"/>
            <a:stretch>
              <a:fillRect t="-12356" b="-15357"/>
            </a:stretch>
          </a:blipFill>
        </p:spPr>
        <p:txBody>
          <a:bodyPr/>
          <a:lstStyle/>
          <a:p>
            <a:endParaRPr lang="en-US"/>
          </a:p>
        </p:txBody>
      </p:sp>
      <p:sp>
        <p:nvSpPr>
          <p:cNvPr id="8" name="Freeform 8"/>
          <p:cNvSpPr/>
          <p:nvPr/>
        </p:nvSpPr>
        <p:spPr>
          <a:xfrm>
            <a:off x="935789" y="8433855"/>
            <a:ext cx="7712047" cy="1728038"/>
          </a:xfrm>
          <a:custGeom>
            <a:avLst/>
            <a:gdLst/>
            <a:ahLst/>
            <a:cxnLst/>
            <a:rect l="l" t="t" r="r" b="b"/>
            <a:pathLst>
              <a:path w="7712047" h="1728038">
                <a:moveTo>
                  <a:pt x="0" y="0"/>
                </a:moveTo>
                <a:lnTo>
                  <a:pt x="7712047" y="0"/>
                </a:lnTo>
                <a:lnTo>
                  <a:pt x="7712047" y="1728038"/>
                </a:lnTo>
                <a:lnTo>
                  <a:pt x="0" y="1728038"/>
                </a:lnTo>
                <a:lnTo>
                  <a:pt x="0" y="0"/>
                </a:lnTo>
                <a:close/>
              </a:path>
            </a:pathLst>
          </a:custGeom>
          <a:blipFill>
            <a:blip r:embed="rId5"/>
            <a:stretch>
              <a:fillRect t="-12827" b="-1325"/>
            </a:stretch>
          </a:blipFill>
        </p:spPr>
        <p:txBody>
          <a:bodyPr/>
          <a:lstStyle/>
          <a:p>
            <a:endParaRPr lang="en-US"/>
          </a:p>
        </p:txBody>
      </p:sp>
      <p:sp>
        <p:nvSpPr>
          <p:cNvPr id="9" name="TextBox 9"/>
          <p:cNvSpPr txBox="1"/>
          <p:nvPr/>
        </p:nvSpPr>
        <p:spPr>
          <a:xfrm>
            <a:off x="1518345" y="412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Results</a:t>
            </a:r>
          </a:p>
        </p:txBody>
      </p:sp>
      <p:sp>
        <p:nvSpPr>
          <p:cNvPr id="10" name="TextBox 10"/>
          <p:cNvSpPr txBox="1"/>
          <p:nvPr/>
        </p:nvSpPr>
        <p:spPr>
          <a:xfrm>
            <a:off x="1518345" y="748666"/>
            <a:ext cx="6546934"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OLTP vs OLAP Queries</a:t>
            </a:r>
          </a:p>
        </p:txBody>
      </p:sp>
      <p:sp>
        <p:nvSpPr>
          <p:cNvPr id="11" name="TextBox 11"/>
          <p:cNvSpPr txBox="1"/>
          <p:nvPr/>
        </p:nvSpPr>
        <p:spPr>
          <a:xfrm>
            <a:off x="3802402" y="1514490"/>
            <a:ext cx="1539197"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OLTP </a:t>
            </a:r>
          </a:p>
        </p:txBody>
      </p:sp>
      <p:sp>
        <p:nvSpPr>
          <p:cNvPr id="12" name="TextBox 12"/>
          <p:cNvSpPr txBox="1"/>
          <p:nvPr/>
        </p:nvSpPr>
        <p:spPr>
          <a:xfrm>
            <a:off x="12838733" y="1514490"/>
            <a:ext cx="1661337"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OLAP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750079" y="2475400"/>
          <a:ext cx="7315200" cy="493395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7106">
                <a:tc>
                  <a:txBody>
                    <a:bodyPr/>
                    <a:lstStyle/>
                    <a:p>
                      <a:pPr marL="0" lvl="0" indent="0" algn="ctr">
                        <a:lnSpc>
                          <a:spcPts val="3359"/>
                        </a:lnSpc>
                        <a:spcBef>
                          <a:spcPct val="0"/>
                        </a:spcBef>
                        <a:defRPr/>
                      </a:pP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OLTP</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OLAP</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extLst>
                  <a:ext uri="{0D108BD9-81ED-4DB2-BD59-A6C34878D82A}">
                    <a16:rowId xmlns:a16="http://schemas.microsoft.com/office/drawing/2014/main" val="10000"/>
                  </a:ext>
                </a:extLst>
              </a:tr>
              <a:tr h="1439869">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Rows affected</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720</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720</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extLst>
                  <a:ext uri="{0D108BD9-81ED-4DB2-BD59-A6C34878D82A}">
                    <a16:rowId xmlns:a16="http://schemas.microsoft.com/office/drawing/2014/main" val="10001"/>
                  </a:ext>
                </a:extLst>
              </a:tr>
              <a:tr h="1439869">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Elapsed time</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475716ms</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216614ms</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extLst>
                  <a:ext uri="{0D108BD9-81ED-4DB2-BD59-A6C34878D82A}">
                    <a16:rowId xmlns:a16="http://schemas.microsoft.com/office/drawing/2014/main" val="10002"/>
                  </a:ext>
                </a:extLst>
              </a:tr>
              <a:tr h="1027106">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CPU time</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7044 ms</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tc>
                  <a:txBody>
                    <a:bodyPr/>
                    <a:lstStyle/>
                    <a:p>
                      <a:pPr marL="0" lvl="0" indent="0" algn="ctr">
                        <a:lnSpc>
                          <a:spcPts val="3359"/>
                        </a:lnSpc>
                        <a:spcBef>
                          <a:spcPct val="0"/>
                        </a:spcBef>
                        <a:defRPr/>
                      </a:pPr>
                      <a:r>
                        <a:rPr lang="en-US" sz="2399" b="1" u="none" strike="noStrike">
                          <a:solidFill>
                            <a:srgbClr val="FFFFFF"/>
                          </a:solidFill>
                          <a:latin typeface="Poppins Bold"/>
                          <a:ea typeface="Poppins Bold"/>
                          <a:cs typeface="Poppins Bold"/>
                          <a:sym typeface="Poppins Bold"/>
                        </a:rPr>
                        <a:t>3391ms</a:t>
                      </a:r>
                      <a:endParaRPr lang="en-US" sz="1100"/>
                    </a:p>
                  </a:txBody>
                  <a:tcPr marL="190500" marR="190500" marT="190500" marB="190500" anchor="ctr">
                    <a:lnL w="38100" cap="flat" cmpd="sng" algn="ctr">
                      <a:solidFill>
                        <a:srgbClr val="FDFDFD"/>
                      </a:solidFill>
                      <a:prstDash val="solid"/>
                      <a:round/>
                      <a:headEnd type="none" w="med" len="med"/>
                      <a:tailEnd type="none" w="med" len="med"/>
                    </a:lnL>
                    <a:lnR w="38100" cap="flat" cmpd="sng" algn="ctr">
                      <a:solidFill>
                        <a:srgbClr val="FDFDFD"/>
                      </a:solidFill>
                      <a:prstDash val="solid"/>
                      <a:round/>
                      <a:headEnd type="none" w="med" len="med"/>
                      <a:tailEnd type="none" w="med" len="med"/>
                    </a:lnR>
                    <a:lnT w="38100" cap="flat" cmpd="sng" algn="ctr">
                      <a:solidFill>
                        <a:srgbClr val="FDFDFD"/>
                      </a:solidFill>
                      <a:prstDash val="solid"/>
                      <a:round/>
                      <a:headEnd type="none" w="med" len="med"/>
                      <a:tailEnd type="none" w="med" len="med"/>
                    </a:lnT>
                    <a:lnB w="38100" cap="flat" cmpd="sng" algn="ctr">
                      <a:solidFill>
                        <a:srgbClr val="FDFDFD"/>
                      </a:solidFill>
                      <a:prstDash val="solid"/>
                      <a:round/>
                      <a:headEnd type="none" w="med" len="med"/>
                      <a:tailEnd type="none" w="med" len="med"/>
                    </a:lnB>
                    <a:solidFill>
                      <a:srgbClr val="051181"/>
                    </a:solidFill>
                  </a:tcPr>
                </a:tc>
                <a:extLst>
                  <a:ext uri="{0D108BD9-81ED-4DB2-BD59-A6C34878D82A}">
                    <a16:rowId xmlns:a16="http://schemas.microsoft.com/office/drawing/2014/main" val="10003"/>
                  </a:ext>
                </a:extLst>
              </a:tr>
            </a:tbl>
          </a:graphicData>
        </a:graphic>
      </p:graphicFrame>
      <p:sp>
        <p:nvSpPr>
          <p:cNvPr id="6" name="TextBox 6"/>
          <p:cNvSpPr txBox="1"/>
          <p:nvPr/>
        </p:nvSpPr>
        <p:spPr>
          <a:xfrm>
            <a:off x="1518345" y="412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Results</a:t>
            </a:r>
          </a:p>
        </p:txBody>
      </p:sp>
      <p:sp>
        <p:nvSpPr>
          <p:cNvPr id="7" name="TextBox 7"/>
          <p:cNvSpPr txBox="1"/>
          <p:nvPr/>
        </p:nvSpPr>
        <p:spPr>
          <a:xfrm>
            <a:off x="1518345" y="748666"/>
            <a:ext cx="6546934" cy="483867"/>
          </a:xfrm>
          <a:prstGeom prst="rect">
            <a:avLst/>
          </a:prstGeom>
        </p:spPr>
        <p:txBody>
          <a:bodyPr lIns="0" tIns="0" rIns="0" bIns="0" rtlCol="0" anchor="t">
            <a:spAutoFit/>
          </a:bodyPr>
          <a:lstStyle/>
          <a:p>
            <a:pPr algn="l">
              <a:lnSpc>
                <a:spcPts val="3780"/>
              </a:lnSpc>
              <a:spcBef>
                <a:spcPct val="0"/>
              </a:spcBef>
            </a:pPr>
            <a:r>
              <a:rPr lang="en-US" sz="2700" b="1">
                <a:solidFill>
                  <a:srgbClr val="051D40"/>
                </a:solidFill>
                <a:latin typeface="Poppins Bold"/>
                <a:ea typeface="Poppins Bold"/>
                <a:cs typeface="Poppins Bold"/>
                <a:sym typeface="Poppins Bold"/>
              </a:rPr>
              <a:t>OLTP vs OLAP Queries</a:t>
            </a:r>
          </a:p>
        </p:txBody>
      </p:sp>
      <p:sp>
        <p:nvSpPr>
          <p:cNvPr id="8" name="TextBox 8"/>
          <p:cNvSpPr txBox="1"/>
          <p:nvPr/>
        </p:nvSpPr>
        <p:spPr>
          <a:xfrm>
            <a:off x="8836502" y="2418250"/>
            <a:ext cx="8422798" cy="4525955"/>
          </a:xfrm>
          <a:prstGeom prst="rect">
            <a:avLst/>
          </a:prstGeom>
        </p:spPr>
        <p:txBody>
          <a:bodyPr lIns="0" tIns="0" rIns="0" bIns="0" rtlCol="0" anchor="t">
            <a:spAutoFit/>
          </a:bodyPr>
          <a:lstStyle/>
          <a:p>
            <a:pPr algn="l">
              <a:lnSpc>
                <a:spcPts val="3246"/>
              </a:lnSpc>
              <a:spcBef>
                <a:spcPct val="0"/>
              </a:spcBef>
            </a:pPr>
            <a:r>
              <a:rPr lang="en-US" sz="2318" b="1">
                <a:solidFill>
                  <a:srgbClr val="051D40"/>
                </a:solidFill>
                <a:latin typeface="Poppins Bold"/>
                <a:ea typeface="Poppins Bold"/>
                <a:cs typeface="Poppins Bold"/>
                <a:sym typeface="Poppins Bold"/>
              </a:rPr>
              <a:t>Insights:</a:t>
            </a:r>
          </a:p>
          <a:p>
            <a:pPr marL="500653" lvl="1" indent="-250326" algn="l">
              <a:lnSpc>
                <a:spcPts val="3246"/>
              </a:lnSpc>
              <a:spcBef>
                <a:spcPct val="0"/>
              </a:spcBef>
              <a:buFont typeface="Arial"/>
              <a:buChar char="•"/>
            </a:pPr>
            <a:r>
              <a:rPr lang="en-US" sz="2318">
                <a:solidFill>
                  <a:srgbClr val="051D40"/>
                </a:solidFill>
                <a:latin typeface="Poppins"/>
                <a:ea typeface="Poppins"/>
                <a:cs typeface="Poppins"/>
                <a:sym typeface="Poppins"/>
              </a:rPr>
              <a:t>OLAP is ~2.5x faster in elapsed time for the same data.</a:t>
            </a:r>
          </a:p>
          <a:p>
            <a:pPr marL="500653" lvl="1" indent="-250326" algn="l">
              <a:lnSpc>
                <a:spcPts val="3246"/>
              </a:lnSpc>
              <a:spcBef>
                <a:spcPct val="0"/>
              </a:spcBef>
              <a:buFont typeface="Arial"/>
              <a:buChar char="•"/>
            </a:pPr>
            <a:r>
              <a:rPr lang="en-US" sz="2318">
                <a:solidFill>
                  <a:srgbClr val="051D40"/>
                </a:solidFill>
                <a:latin typeface="Poppins"/>
                <a:ea typeface="Poppins"/>
                <a:cs typeface="Poppins"/>
                <a:sym typeface="Poppins"/>
              </a:rPr>
              <a:t>It uses less CPU, thanks to optimized schema and indexes.</a:t>
            </a:r>
          </a:p>
          <a:p>
            <a:pPr marL="500653" lvl="1" indent="-250326" algn="l">
              <a:lnSpc>
                <a:spcPts val="3246"/>
              </a:lnSpc>
              <a:spcBef>
                <a:spcPct val="0"/>
              </a:spcBef>
              <a:buFont typeface="Arial"/>
              <a:buChar char="•"/>
            </a:pPr>
            <a:r>
              <a:rPr lang="en-US" sz="2318">
                <a:solidFill>
                  <a:srgbClr val="051D40"/>
                </a:solidFill>
                <a:latin typeface="Poppins"/>
                <a:ea typeface="Poppins"/>
                <a:cs typeface="Poppins"/>
                <a:sym typeface="Poppins"/>
              </a:rPr>
              <a:t>As data grows, the performance gap increases significantly:</a:t>
            </a:r>
          </a:p>
          <a:p>
            <a:pPr marL="1001306" lvl="2" indent="-333769" algn="l">
              <a:lnSpc>
                <a:spcPts val="3246"/>
              </a:lnSpc>
              <a:spcBef>
                <a:spcPct val="0"/>
              </a:spcBef>
              <a:buFont typeface="Arial"/>
              <a:buChar char="⚬"/>
            </a:pPr>
            <a:r>
              <a:rPr lang="en-US" sz="2318">
                <a:solidFill>
                  <a:srgbClr val="051D40"/>
                </a:solidFill>
                <a:latin typeface="Poppins"/>
                <a:ea typeface="Poppins"/>
                <a:cs typeface="Poppins"/>
                <a:sym typeface="Poppins"/>
              </a:rPr>
              <a:t>OLTP struggles with joins &amp; normalization.</a:t>
            </a:r>
          </a:p>
          <a:p>
            <a:pPr marL="1001306" lvl="2" indent="-333769" algn="l">
              <a:lnSpc>
                <a:spcPts val="3246"/>
              </a:lnSpc>
              <a:spcBef>
                <a:spcPct val="0"/>
              </a:spcBef>
              <a:buFont typeface="Arial"/>
              <a:buChar char="⚬"/>
            </a:pPr>
            <a:r>
              <a:rPr lang="en-US" sz="2318">
                <a:solidFill>
                  <a:srgbClr val="051D40"/>
                </a:solidFill>
                <a:latin typeface="Poppins"/>
                <a:ea typeface="Poppins"/>
                <a:cs typeface="Poppins"/>
                <a:sym typeface="Poppins"/>
              </a:rPr>
              <a:t>OLAP thrives with denormalized star schema and columnstore indexes.</a:t>
            </a:r>
          </a:p>
          <a:p>
            <a:pPr algn="l">
              <a:lnSpc>
                <a:spcPts val="3246"/>
              </a:lnSpc>
              <a:spcBef>
                <a:spcPct val="0"/>
              </a:spcBef>
            </a:pPr>
            <a:endParaRPr lang="en-US" sz="2318">
              <a:solidFill>
                <a:srgbClr val="051D40"/>
              </a:solidFill>
              <a:latin typeface="Poppins"/>
              <a:ea typeface="Poppins"/>
              <a:cs typeface="Poppins"/>
              <a:sym typeface="Poppins"/>
            </a:endParaRPr>
          </a:p>
          <a:p>
            <a:pPr algn="l">
              <a:lnSpc>
                <a:spcPts val="3246"/>
              </a:lnSpc>
              <a:spcBef>
                <a:spcPct val="0"/>
              </a:spcBef>
            </a:pPr>
            <a:endParaRPr lang="en-US" sz="2318">
              <a:solidFill>
                <a:srgbClr val="051D40"/>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30589" y="476885"/>
            <a:ext cx="17826823" cy="951230"/>
          </a:xfrm>
          <a:prstGeom prst="rect">
            <a:avLst/>
          </a:prstGeom>
        </p:spPr>
        <p:txBody>
          <a:bodyPr lIns="0" tIns="0" rIns="0" bIns="0" rtlCol="0" anchor="t">
            <a:spAutoFit/>
          </a:bodyPr>
          <a:lstStyle/>
          <a:p>
            <a:pPr marL="0" lvl="0" indent="0" algn="ctr">
              <a:lnSpc>
                <a:spcPts val="7420"/>
              </a:lnSpc>
              <a:spcBef>
                <a:spcPct val="0"/>
              </a:spcBef>
            </a:pPr>
            <a:r>
              <a:rPr lang="en-US" sz="5300" b="1">
                <a:solidFill>
                  <a:srgbClr val="051D40"/>
                </a:solidFill>
                <a:latin typeface="Poppins Bold"/>
                <a:ea typeface="Poppins Bold"/>
                <a:cs typeface="Poppins Bold"/>
                <a:sym typeface="Poppins Bold"/>
              </a:rPr>
              <a:t>Power BI Sales &amp; Customer Insights Dashboard</a:t>
            </a:r>
          </a:p>
        </p:txBody>
      </p:sp>
      <p:grpSp>
        <p:nvGrpSpPr>
          <p:cNvPr id="3" name="Group 3"/>
          <p:cNvGrpSpPr/>
          <p:nvPr/>
        </p:nvGrpSpPr>
        <p:grpSpPr>
          <a:xfrm>
            <a:off x="12398912" y="9530041"/>
            <a:ext cx="5889088" cy="756959"/>
            <a:chOff x="0" y="0"/>
            <a:chExt cx="1551036" cy="199364"/>
          </a:xfrm>
        </p:grpSpPr>
        <p:sp>
          <p:nvSpPr>
            <p:cNvPr id="4" name="Freeform 4"/>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57150"/>
              <a:ext cx="1551036" cy="25651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925441" y="4725662"/>
            <a:ext cx="8292792" cy="8413602"/>
          </a:xfrm>
          <a:custGeom>
            <a:avLst/>
            <a:gdLst/>
            <a:ahLst/>
            <a:cxnLst/>
            <a:rect l="l" t="t" r="r" b="b"/>
            <a:pathLst>
              <a:path w="8292792" h="8413602">
                <a:moveTo>
                  <a:pt x="0" y="0"/>
                </a:moveTo>
                <a:lnTo>
                  <a:pt x="8292791" y="0"/>
                </a:lnTo>
                <a:lnTo>
                  <a:pt x="8292791" y="8413602"/>
                </a:lnTo>
                <a:lnTo>
                  <a:pt x="0" y="841360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5257726" y="1728467"/>
            <a:ext cx="7772549" cy="566421"/>
          </a:xfrm>
          <a:prstGeom prst="rect">
            <a:avLst/>
          </a:prstGeom>
        </p:spPr>
        <p:txBody>
          <a:bodyPr lIns="0" tIns="0" rIns="0" bIns="0" rtlCol="0" anchor="t">
            <a:spAutoFit/>
          </a:bodyPr>
          <a:lstStyle/>
          <a:p>
            <a:pPr algn="ctr">
              <a:lnSpc>
                <a:spcPts val="4479"/>
              </a:lnSpc>
              <a:spcBef>
                <a:spcPct val="0"/>
              </a:spcBef>
            </a:pPr>
            <a:r>
              <a:rPr lang="en-US" sz="3199" b="1">
                <a:solidFill>
                  <a:srgbClr val="01237D"/>
                </a:solidFill>
                <a:latin typeface="Poppins Bold"/>
                <a:ea typeface="Poppins Bold"/>
                <a:cs typeface="Poppins Bold"/>
                <a:sym typeface="Poppins Bold"/>
              </a:rPr>
              <a:t>Turning Data into Actionable Insights</a:t>
            </a:r>
          </a:p>
        </p:txBody>
      </p:sp>
      <p:sp>
        <p:nvSpPr>
          <p:cNvPr id="8" name="TextBox 8"/>
          <p:cNvSpPr txBox="1"/>
          <p:nvPr/>
        </p:nvSpPr>
        <p:spPr>
          <a:xfrm>
            <a:off x="1028700" y="2721128"/>
            <a:ext cx="16433733" cy="7082617"/>
          </a:xfrm>
          <a:prstGeom prst="rect">
            <a:avLst/>
          </a:prstGeom>
        </p:spPr>
        <p:txBody>
          <a:bodyPr lIns="0" tIns="0" rIns="0" bIns="0" rtlCol="0" anchor="t">
            <a:spAutoFit/>
          </a:bodyPr>
          <a:lstStyle/>
          <a:p>
            <a:pPr algn="l">
              <a:lnSpc>
                <a:spcPts val="4419"/>
              </a:lnSpc>
            </a:pPr>
            <a:r>
              <a:rPr lang="en-US" sz="3156">
                <a:solidFill>
                  <a:srgbClr val="000000"/>
                </a:solidFill>
                <a:latin typeface="Poppins"/>
                <a:ea typeface="Poppins"/>
                <a:cs typeface="Poppins"/>
                <a:sym typeface="Poppins"/>
              </a:rPr>
              <a:t> </a:t>
            </a:r>
            <a:r>
              <a:rPr lang="en-US" sz="3156" b="1">
                <a:solidFill>
                  <a:srgbClr val="000000"/>
                </a:solidFill>
                <a:latin typeface="Poppins Bold"/>
                <a:ea typeface="Poppins Bold"/>
                <a:cs typeface="Poppins Bold"/>
                <a:sym typeface="Poppins Bold"/>
              </a:rPr>
              <a:t>Introduction</a:t>
            </a:r>
          </a:p>
          <a:p>
            <a:pPr marL="1979897" lvl="3" indent="-494974" algn="l">
              <a:lnSpc>
                <a:spcPts val="4279"/>
              </a:lnSpc>
              <a:buFont typeface="Arial"/>
              <a:buChar char="￭"/>
            </a:pPr>
            <a:r>
              <a:rPr lang="en-US" sz="3056">
                <a:solidFill>
                  <a:srgbClr val="000000"/>
                </a:solidFill>
                <a:latin typeface="Poppins"/>
                <a:ea typeface="Poppins"/>
                <a:cs typeface="Poppins"/>
                <a:sym typeface="Poppins"/>
              </a:rPr>
              <a:t>Purpose of the dashboard:</a:t>
            </a:r>
          </a:p>
          <a:p>
            <a:pPr marL="2639863" lvl="4" indent="-527973" algn="l">
              <a:lnSpc>
                <a:spcPts val="4279"/>
              </a:lnSpc>
              <a:buFont typeface="Arial"/>
              <a:buChar char="•"/>
            </a:pPr>
            <a:r>
              <a:rPr lang="en-US" sz="3056">
                <a:solidFill>
                  <a:srgbClr val="000000"/>
                </a:solidFill>
                <a:latin typeface="Poppins"/>
                <a:ea typeface="Poppins"/>
                <a:cs typeface="Poppins"/>
                <a:sym typeface="Poppins"/>
              </a:rPr>
              <a:t> To monitor sales performance, profitability, and customer behavior.</a:t>
            </a:r>
          </a:p>
          <a:p>
            <a:pPr algn="l">
              <a:lnSpc>
                <a:spcPts val="4279"/>
              </a:lnSpc>
            </a:pPr>
            <a:endParaRPr lang="en-US" sz="3056">
              <a:solidFill>
                <a:srgbClr val="000000"/>
              </a:solidFill>
              <a:latin typeface="Poppins"/>
              <a:ea typeface="Poppins"/>
              <a:cs typeface="Poppins"/>
              <a:sym typeface="Poppins"/>
            </a:endParaRPr>
          </a:p>
          <a:p>
            <a:pPr marL="1979897" lvl="3" indent="-494974" algn="l">
              <a:lnSpc>
                <a:spcPts val="4279"/>
              </a:lnSpc>
              <a:buFont typeface="Arial"/>
              <a:buChar char="￭"/>
            </a:pPr>
            <a:r>
              <a:rPr lang="en-US" sz="3056">
                <a:solidFill>
                  <a:srgbClr val="000000"/>
                </a:solidFill>
                <a:latin typeface="Poppins"/>
                <a:ea typeface="Poppins"/>
                <a:cs typeface="Poppins"/>
                <a:sym typeface="Poppins"/>
              </a:rPr>
              <a:t>Scope: </a:t>
            </a:r>
          </a:p>
          <a:p>
            <a:pPr marL="2639863" lvl="4" indent="-527973" algn="l">
              <a:lnSpc>
                <a:spcPts val="4279"/>
              </a:lnSpc>
              <a:buFont typeface="Arial"/>
              <a:buChar char="•"/>
            </a:pPr>
            <a:r>
              <a:rPr lang="en-US" sz="3056">
                <a:solidFill>
                  <a:srgbClr val="000000"/>
                </a:solidFill>
                <a:latin typeface="Poppins"/>
                <a:ea typeface="Poppins"/>
                <a:cs typeface="Poppins"/>
                <a:sym typeface="Poppins"/>
              </a:rPr>
              <a:t>Sales</a:t>
            </a:r>
          </a:p>
          <a:p>
            <a:pPr marL="2639863" lvl="4" indent="-527973" algn="l">
              <a:lnSpc>
                <a:spcPts val="4279"/>
              </a:lnSpc>
              <a:buFont typeface="Arial"/>
              <a:buChar char="•"/>
            </a:pPr>
            <a:r>
              <a:rPr lang="en-US" sz="3056">
                <a:solidFill>
                  <a:srgbClr val="000000"/>
                </a:solidFill>
                <a:latin typeface="Poppins"/>
                <a:ea typeface="Poppins"/>
                <a:cs typeface="Poppins"/>
                <a:sym typeface="Poppins"/>
              </a:rPr>
              <a:t>Orders</a:t>
            </a:r>
          </a:p>
          <a:p>
            <a:pPr marL="2639863" lvl="4" indent="-527973" algn="l">
              <a:lnSpc>
                <a:spcPts val="4279"/>
              </a:lnSpc>
              <a:buFont typeface="Arial"/>
              <a:buChar char="•"/>
            </a:pPr>
            <a:r>
              <a:rPr lang="en-US" sz="3056">
                <a:solidFill>
                  <a:srgbClr val="000000"/>
                </a:solidFill>
                <a:latin typeface="Poppins"/>
                <a:ea typeface="Poppins"/>
                <a:cs typeface="Poppins"/>
                <a:sym typeface="Poppins"/>
              </a:rPr>
              <a:t>Customers</a:t>
            </a:r>
          </a:p>
          <a:p>
            <a:pPr marL="2639863" lvl="4" indent="-527973" algn="l">
              <a:lnSpc>
                <a:spcPts val="4279"/>
              </a:lnSpc>
              <a:buFont typeface="Arial"/>
              <a:buChar char="•"/>
            </a:pPr>
            <a:r>
              <a:rPr lang="en-US" sz="3056">
                <a:solidFill>
                  <a:srgbClr val="000000"/>
                </a:solidFill>
                <a:latin typeface="Poppins"/>
                <a:ea typeface="Poppins"/>
                <a:cs typeface="Poppins"/>
                <a:sym typeface="Poppins"/>
              </a:rPr>
              <a:t>Products.</a:t>
            </a:r>
          </a:p>
          <a:p>
            <a:pPr algn="l">
              <a:lnSpc>
                <a:spcPts val="4279"/>
              </a:lnSpc>
            </a:pPr>
            <a:endParaRPr lang="en-US" sz="3056">
              <a:solidFill>
                <a:srgbClr val="000000"/>
              </a:solidFill>
              <a:latin typeface="Poppins"/>
              <a:ea typeface="Poppins"/>
              <a:cs typeface="Poppins"/>
              <a:sym typeface="Poppins"/>
            </a:endParaRPr>
          </a:p>
          <a:p>
            <a:pPr marL="1979897" lvl="3" indent="-494974" algn="l">
              <a:lnSpc>
                <a:spcPts val="4279"/>
              </a:lnSpc>
              <a:buFont typeface="Arial"/>
              <a:buChar char="￭"/>
            </a:pPr>
            <a:r>
              <a:rPr lang="en-US" sz="3056">
                <a:solidFill>
                  <a:srgbClr val="000000"/>
                </a:solidFill>
                <a:latin typeface="Poppins"/>
                <a:ea typeface="Poppins"/>
                <a:cs typeface="Poppins"/>
                <a:sym typeface="Poppins"/>
              </a:rPr>
              <a:t>Data Coverage: </a:t>
            </a:r>
          </a:p>
          <a:p>
            <a:pPr marL="2639863" lvl="4" indent="-527973" algn="l">
              <a:lnSpc>
                <a:spcPts val="4279"/>
              </a:lnSpc>
              <a:buFont typeface="Arial"/>
              <a:buChar char="•"/>
            </a:pPr>
            <a:r>
              <a:rPr lang="en-US" sz="3056">
                <a:solidFill>
                  <a:srgbClr val="000000"/>
                </a:solidFill>
                <a:latin typeface="Poppins"/>
                <a:ea typeface="Poppins"/>
                <a:cs typeface="Poppins"/>
                <a:sym typeface="Poppins"/>
              </a:rPr>
              <a:t>2024 with </a:t>
            </a:r>
            <a:r>
              <a:rPr lang="en-US" sz="3056" b="1">
                <a:solidFill>
                  <a:srgbClr val="000000"/>
                </a:solidFill>
                <a:latin typeface="Poppins Bold"/>
                <a:ea typeface="Poppins Bold"/>
                <a:cs typeface="Poppins Bold"/>
                <a:sym typeface="Poppins Bold"/>
              </a:rPr>
              <a:t>drill-through</a:t>
            </a:r>
            <a:r>
              <a:rPr lang="en-US" sz="3056">
                <a:solidFill>
                  <a:srgbClr val="000000"/>
                </a:solidFill>
                <a:latin typeface="Poppins"/>
                <a:ea typeface="Poppins"/>
                <a:cs typeface="Poppins"/>
                <a:sym typeface="Poppins"/>
              </a:rPr>
              <a:t> analysis for deeper insights.</a:t>
            </a:r>
          </a:p>
          <a:p>
            <a:pPr algn="l">
              <a:lnSpc>
                <a:spcPts val="4419"/>
              </a:lnSpc>
              <a:spcBef>
                <a:spcPct val="0"/>
              </a:spcBef>
            </a:pPr>
            <a:endParaRPr lang="en-US" sz="3056">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6992600" y="-2235169"/>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7857" y="-643475"/>
            <a:ext cx="1286950" cy="1286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91120" y="2357249"/>
            <a:ext cx="16868180" cy="592455"/>
          </a:xfrm>
          <a:prstGeom prst="rect">
            <a:avLst/>
          </a:prstGeom>
        </p:spPr>
        <p:txBody>
          <a:bodyPr lIns="0" tIns="0" rIns="0" bIns="0" rtlCol="0" anchor="t">
            <a:spAutoFit/>
          </a:bodyPr>
          <a:lstStyle/>
          <a:p>
            <a:pPr algn="ctr">
              <a:lnSpc>
                <a:spcPts val="4619"/>
              </a:lnSpc>
              <a:spcBef>
                <a:spcPct val="0"/>
              </a:spcBef>
            </a:pPr>
            <a:r>
              <a:rPr lang="en-US" sz="3299" b="1">
                <a:solidFill>
                  <a:srgbClr val="051D40"/>
                </a:solidFill>
                <a:latin typeface="Poppins Bold"/>
                <a:ea typeface="Poppins Bold"/>
                <a:cs typeface="Poppins Bold"/>
                <a:sym typeface="Poppins Bold"/>
              </a:rPr>
              <a:t>Why Ejada is a Premier Destination for Aspiring Data Professionals ?</a:t>
            </a:r>
          </a:p>
        </p:txBody>
      </p:sp>
      <p:sp>
        <p:nvSpPr>
          <p:cNvPr id="9" name="TextBox 9"/>
          <p:cNvSpPr txBox="1"/>
          <p:nvPr/>
        </p:nvSpPr>
        <p:spPr>
          <a:xfrm>
            <a:off x="391120" y="3311655"/>
            <a:ext cx="17567029" cy="7151370"/>
          </a:xfrm>
          <a:prstGeom prst="rect">
            <a:avLst/>
          </a:prstGeom>
        </p:spPr>
        <p:txBody>
          <a:bodyPr lIns="0" tIns="0" rIns="0" bIns="0" rtlCol="0" anchor="t">
            <a:spAutoFit/>
          </a:bodyPr>
          <a:lstStyle/>
          <a:p>
            <a:pPr algn="l">
              <a:lnSpc>
                <a:spcPts val="3779"/>
              </a:lnSpc>
            </a:pPr>
            <a:r>
              <a:rPr lang="en-US" sz="2699">
                <a:solidFill>
                  <a:srgbClr val="051D40"/>
                </a:solidFill>
                <a:latin typeface="Poppins"/>
                <a:ea typeface="Poppins"/>
                <a:cs typeface="Poppins"/>
                <a:sym typeface="Poppins"/>
              </a:rPr>
              <a:t>Ejada Systems Ltd. is one of the largest and most respected IT services and solutions companies in the MENA region.</a:t>
            </a:r>
          </a:p>
          <a:p>
            <a:pPr algn="l">
              <a:lnSpc>
                <a:spcPts val="3779"/>
              </a:lnSpc>
            </a:pPr>
            <a:r>
              <a:rPr lang="en-US" sz="2699">
                <a:solidFill>
                  <a:srgbClr val="051D40"/>
                </a:solidFill>
                <a:latin typeface="Poppins"/>
                <a:ea typeface="Poppins"/>
                <a:cs typeface="Poppins"/>
                <a:sym typeface="Poppins"/>
              </a:rPr>
              <a:t>With 20+ years of experience, Ejada delivers digital transformation projects for government, healthcare, telecom, and finance sectors across the Kingdom of Saudi Arabia and beyond.</a:t>
            </a:r>
          </a:p>
          <a:p>
            <a:pPr algn="l">
              <a:lnSpc>
                <a:spcPts val="3779"/>
              </a:lnSpc>
            </a:pPr>
            <a:endParaRPr lang="en-US" sz="2699">
              <a:solidFill>
                <a:srgbClr val="051D40"/>
              </a:solidFill>
              <a:latin typeface="Poppins"/>
              <a:ea typeface="Poppins"/>
              <a:cs typeface="Poppins"/>
              <a:sym typeface="Poppins"/>
            </a:endParaRPr>
          </a:p>
          <a:p>
            <a:pPr algn="l">
              <a:lnSpc>
                <a:spcPts val="3779"/>
              </a:lnSpc>
            </a:pPr>
            <a:r>
              <a:rPr lang="en-US" sz="2699">
                <a:solidFill>
                  <a:srgbClr val="051D40"/>
                </a:solidFill>
                <a:latin typeface="Poppins"/>
                <a:ea typeface="Poppins"/>
                <a:cs typeface="Poppins"/>
                <a:sym typeface="Poppins"/>
              </a:rPr>
              <a:t> Internship Highlights:</a:t>
            </a:r>
          </a:p>
          <a:p>
            <a:pPr marL="582928" lvl="1" indent="-291464" algn="l">
              <a:lnSpc>
                <a:spcPts val="3779"/>
              </a:lnSpc>
              <a:buFont typeface="Arial"/>
              <a:buChar char="•"/>
            </a:pPr>
            <a:r>
              <a:rPr lang="en-US" sz="2699">
                <a:solidFill>
                  <a:srgbClr val="051D40"/>
                </a:solidFill>
                <a:latin typeface="Poppins"/>
                <a:ea typeface="Poppins"/>
                <a:cs typeface="Poppins"/>
                <a:sym typeface="Poppins"/>
              </a:rPr>
              <a:t>Structured Learning</a:t>
            </a:r>
          </a:p>
          <a:p>
            <a:pPr marL="582928" lvl="1" indent="-291464" algn="l">
              <a:lnSpc>
                <a:spcPts val="3779"/>
              </a:lnSpc>
              <a:buFont typeface="Arial"/>
              <a:buChar char="•"/>
            </a:pPr>
            <a:r>
              <a:rPr lang="en-US" sz="2699">
                <a:solidFill>
                  <a:srgbClr val="051D40"/>
                </a:solidFill>
                <a:latin typeface="Poppins"/>
                <a:ea typeface="Poppins"/>
                <a:cs typeface="Poppins"/>
                <a:sym typeface="Poppins"/>
              </a:rPr>
              <a:t>The internship is designed with a clear technical path, introducing us to enterprise-level data lifecycle management.</a:t>
            </a:r>
          </a:p>
          <a:p>
            <a:pPr marL="582928" lvl="1" indent="-291464" algn="l">
              <a:lnSpc>
                <a:spcPts val="3779"/>
              </a:lnSpc>
              <a:buFont typeface="Arial"/>
              <a:buChar char="•"/>
            </a:pPr>
            <a:r>
              <a:rPr lang="en-US" sz="2699">
                <a:solidFill>
                  <a:srgbClr val="051D40"/>
                </a:solidFill>
                <a:latin typeface="Poppins"/>
                <a:ea typeface="Poppins"/>
                <a:cs typeface="Poppins"/>
                <a:sym typeface="Poppins"/>
              </a:rPr>
              <a:t>Real-World Projects.</a:t>
            </a:r>
          </a:p>
          <a:p>
            <a:pPr marL="582928" lvl="1" indent="-291464" algn="l">
              <a:lnSpc>
                <a:spcPts val="3779"/>
              </a:lnSpc>
              <a:buFont typeface="Arial"/>
              <a:buChar char="•"/>
            </a:pPr>
            <a:r>
              <a:rPr lang="en-US" sz="2699">
                <a:solidFill>
                  <a:srgbClr val="051D40"/>
                </a:solidFill>
                <a:latin typeface="Poppins"/>
                <a:ea typeface="Poppins"/>
                <a:cs typeface="Poppins"/>
                <a:sym typeface="Poppins"/>
              </a:rPr>
              <a:t>Valuable guidance from experienced professionals who provided practical feedback, technical direction, and shared best practices in tools like SSIS, SQL Server.</a:t>
            </a:r>
          </a:p>
          <a:p>
            <a:pPr algn="l">
              <a:lnSpc>
                <a:spcPts val="3779"/>
              </a:lnSpc>
            </a:pPr>
            <a:endParaRPr lang="en-US" sz="2699">
              <a:solidFill>
                <a:srgbClr val="051D40"/>
              </a:solidFill>
              <a:latin typeface="Poppins"/>
              <a:ea typeface="Poppins"/>
              <a:cs typeface="Poppins"/>
              <a:sym typeface="Poppins"/>
            </a:endParaRPr>
          </a:p>
          <a:p>
            <a:pPr algn="l">
              <a:lnSpc>
                <a:spcPts val="3779"/>
              </a:lnSpc>
            </a:pPr>
            <a:r>
              <a:rPr lang="en-US" sz="2699">
                <a:solidFill>
                  <a:srgbClr val="051D40"/>
                </a:solidFill>
                <a:latin typeface="Poppins"/>
                <a:ea typeface="Poppins"/>
                <a:cs typeface="Poppins"/>
                <a:sym typeface="Poppins"/>
              </a:rPr>
              <a:t>Learn more:  </a:t>
            </a:r>
            <a:r>
              <a:rPr lang="en-US" sz="2699" u="sng">
                <a:solidFill>
                  <a:srgbClr val="051D40"/>
                </a:solidFill>
                <a:latin typeface="Poppins"/>
                <a:ea typeface="Poppins"/>
                <a:cs typeface="Poppins"/>
                <a:sym typeface="Poppins"/>
                <a:hlinkClick r:id="rId2" tooltip="https://www.ejada.com"/>
              </a:rPr>
              <a:t>www.ejada.com</a:t>
            </a:r>
          </a:p>
          <a:p>
            <a:pPr algn="l">
              <a:lnSpc>
                <a:spcPts val="3779"/>
              </a:lnSpc>
              <a:spcBef>
                <a:spcPct val="0"/>
              </a:spcBef>
            </a:pPr>
            <a:r>
              <a:rPr lang="en-US" sz="2699">
                <a:solidFill>
                  <a:srgbClr val="051D40"/>
                </a:solidFill>
                <a:latin typeface="Poppins"/>
                <a:ea typeface="Poppins"/>
                <a:cs typeface="Poppins"/>
                <a:sym typeface="Poppins"/>
              </a:rPr>
              <a:t> </a:t>
            </a:r>
          </a:p>
        </p:txBody>
      </p:sp>
      <p:sp>
        <p:nvSpPr>
          <p:cNvPr id="10" name="Freeform 10"/>
          <p:cNvSpPr/>
          <p:nvPr/>
        </p:nvSpPr>
        <p:spPr>
          <a:xfrm>
            <a:off x="13483918" y="643475"/>
            <a:ext cx="2936316" cy="1273078"/>
          </a:xfrm>
          <a:custGeom>
            <a:avLst/>
            <a:gdLst/>
            <a:ahLst/>
            <a:cxnLst/>
            <a:rect l="l" t="t" r="r" b="b"/>
            <a:pathLst>
              <a:path w="2936316" h="1273078">
                <a:moveTo>
                  <a:pt x="0" y="0"/>
                </a:moveTo>
                <a:lnTo>
                  <a:pt x="2936316" y="0"/>
                </a:lnTo>
                <a:lnTo>
                  <a:pt x="2936316" y="1273078"/>
                </a:lnTo>
                <a:lnTo>
                  <a:pt x="0" y="1273078"/>
                </a:lnTo>
                <a:lnTo>
                  <a:pt x="0" y="0"/>
                </a:lnTo>
                <a:close/>
              </a:path>
            </a:pathLst>
          </a:custGeom>
          <a:blipFill>
            <a:blip r:embed="rId3"/>
            <a:stretch>
              <a:fillRect b="-60876"/>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242833" y="9842197"/>
            <a:ext cx="6045167" cy="444803"/>
            <a:chOff x="0" y="0"/>
            <a:chExt cx="1592143" cy="117150"/>
          </a:xfrm>
        </p:grpSpPr>
        <p:sp>
          <p:nvSpPr>
            <p:cNvPr id="3" name="Freeform 3"/>
            <p:cNvSpPr/>
            <p:nvPr/>
          </p:nvSpPr>
          <p:spPr>
            <a:xfrm>
              <a:off x="0" y="0"/>
              <a:ext cx="1592143" cy="117150"/>
            </a:xfrm>
            <a:custGeom>
              <a:avLst/>
              <a:gdLst/>
              <a:ahLst/>
              <a:cxnLst/>
              <a:rect l="l" t="t" r="r" b="b"/>
              <a:pathLst>
                <a:path w="1592143" h="117150">
                  <a:moveTo>
                    <a:pt x="0" y="0"/>
                  </a:moveTo>
                  <a:lnTo>
                    <a:pt x="1592143" y="0"/>
                  </a:lnTo>
                  <a:lnTo>
                    <a:pt x="1592143" y="117150"/>
                  </a:lnTo>
                  <a:lnTo>
                    <a:pt x="0" y="117150"/>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57150"/>
              <a:ext cx="1592143" cy="1743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25441" y="6123897"/>
            <a:ext cx="6914634" cy="7015367"/>
          </a:xfrm>
          <a:custGeom>
            <a:avLst/>
            <a:gdLst/>
            <a:ahLst/>
            <a:cxnLst/>
            <a:rect l="l" t="t" r="r" b="b"/>
            <a:pathLst>
              <a:path w="6914634" h="7015367">
                <a:moveTo>
                  <a:pt x="0" y="0"/>
                </a:moveTo>
                <a:lnTo>
                  <a:pt x="6914633" y="0"/>
                </a:lnTo>
                <a:lnTo>
                  <a:pt x="6914633" y="7015367"/>
                </a:lnTo>
                <a:lnTo>
                  <a:pt x="0" y="7015367"/>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30589" y="7263061"/>
            <a:ext cx="8384095" cy="2459181"/>
          </a:xfrm>
          <a:custGeom>
            <a:avLst/>
            <a:gdLst/>
            <a:ahLst/>
            <a:cxnLst/>
            <a:rect l="l" t="t" r="r" b="b"/>
            <a:pathLst>
              <a:path w="8384095" h="2459181">
                <a:moveTo>
                  <a:pt x="0" y="0"/>
                </a:moveTo>
                <a:lnTo>
                  <a:pt x="8384095" y="0"/>
                </a:lnTo>
                <a:lnTo>
                  <a:pt x="8384095" y="2459181"/>
                </a:lnTo>
                <a:lnTo>
                  <a:pt x="0" y="2459181"/>
                </a:lnTo>
                <a:lnTo>
                  <a:pt x="0" y="0"/>
                </a:lnTo>
                <a:close/>
              </a:path>
            </a:pathLst>
          </a:custGeom>
          <a:blipFill>
            <a:blip r:embed="rId4"/>
            <a:stretch>
              <a:fillRect l="-17475" t="-136528" r="-15826" b="-19110"/>
            </a:stretch>
          </a:blipFill>
        </p:spPr>
        <p:txBody>
          <a:bodyPr/>
          <a:lstStyle/>
          <a:p>
            <a:endParaRPr lang="en-US"/>
          </a:p>
        </p:txBody>
      </p:sp>
      <p:sp>
        <p:nvSpPr>
          <p:cNvPr id="7" name="Freeform 7"/>
          <p:cNvSpPr/>
          <p:nvPr/>
        </p:nvSpPr>
        <p:spPr>
          <a:xfrm>
            <a:off x="230589" y="1028700"/>
            <a:ext cx="9447357" cy="5550038"/>
          </a:xfrm>
          <a:custGeom>
            <a:avLst/>
            <a:gdLst/>
            <a:ahLst/>
            <a:cxnLst/>
            <a:rect l="l" t="t" r="r" b="b"/>
            <a:pathLst>
              <a:path w="9447357" h="5550038">
                <a:moveTo>
                  <a:pt x="0" y="0"/>
                </a:moveTo>
                <a:lnTo>
                  <a:pt x="9447356" y="0"/>
                </a:lnTo>
                <a:lnTo>
                  <a:pt x="9447356" y="5550038"/>
                </a:lnTo>
                <a:lnTo>
                  <a:pt x="0" y="5550038"/>
                </a:lnTo>
                <a:lnTo>
                  <a:pt x="0" y="0"/>
                </a:lnTo>
                <a:close/>
              </a:path>
            </a:pathLst>
          </a:custGeom>
          <a:blipFill>
            <a:blip r:embed="rId5"/>
            <a:stretch>
              <a:fillRect l="-15885" t="-17848" r="-19475" b="-11758"/>
            </a:stretch>
          </a:blipFill>
        </p:spPr>
        <p:txBody>
          <a:bodyPr/>
          <a:lstStyle/>
          <a:p>
            <a:endParaRPr lang="en-US"/>
          </a:p>
        </p:txBody>
      </p:sp>
      <p:sp>
        <p:nvSpPr>
          <p:cNvPr id="8" name="TextBox 8"/>
          <p:cNvSpPr txBox="1"/>
          <p:nvPr/>
        </p:nvSpPr>
        <p:spPr>
          <a:xfrm>
            <a:off x="230589" y="-152400"/>
            <a:ext cx="17826823" cy="951230"/>
          </a:xfrm>
          <a:prstGeom prst="rect">
            <a:avLst/>
          </a:prstGeom>
        </p:spPr>
        <p:txBody>
          <a:bodyPr lIns="0" tIns="0" rIns="0" bIns="0" rtlCol="0" anchor="t">
            <a:spAutoFit/>
          </a:bodyPr>
          <a:lstStyle/>
          <a:p>
            <a:pPr marL="0" lvl="0" indent="0" algn="ctr">
              <a:lnSpc>
                <a:spcPts val="7420"/>
              </a:lnSpc>
              <a:spcBef>
                <a:spcPct val="0"/>
              </a:spcBef>
            </a:pPr>
            <a:r>
              <a:rPr lang="en-US" sz="5300" b="1">
                <a:solidFill>
                  <a:srgbClr val="051D40"/>
                </a:solidFill>
                <a:latin typeface="Poppins Bold"/>
                <a:ea typeface="Poppins Bold"/>
                <a:cs typeface="Poppins Bold"/>
                <a:sym typeface="Poppins Bold"/>
              </a:rPr>
              <a:t>Sales Overview</a:t>
            </a:r>
          </a:p>
        </p:txBody>
      </p:sp>
      <p:sp>
        <p:nvSpPr>
          <p:cNvPr id="9" name="TextBox 9"/>
          <p:cNvSpPr txBox="1"/>
          <p:nvPr/>
        </p:nvSpPr>
        <p:spPr>
          <a:xfrm>
            <a:off x="9865240" y="962025"/>
            <a:ext cx="8288077" cy="8669556"/>
          </a:xfrm>
          <a:prstGeom prst="rect">
            <a:avLst/>
          </a:prstGeom>
        </p:spPr>
        <p:txBody>
          <a:bodyPr lIns="0" tIns="0" rIns="0" bIns="0" rtlCol="0" anchor="t">
            <a:spAutoFit/>
          </a:bodyPr>
          <a:lstStyle/>
          <a:p>
            <a:pPr algn="l">
              <a:lnSpc>
                <a:spcPts val="3168"/>
              </a:lnSpc>
            </a:pPr>
            <a:r>
              <a:rPr lang="en-US" sz="2263" b="1">
                <a:solidFill>
                  <a:srgbClr val="000000"/>
                </a:solidFill>
                <a:latin typeface="Poppins Bold"/>
                <a:ea typeface="Poppins Bold"/>
                <a:cs typeface="Poppins Bold"/>
                <a:sym typeface="Poppins Bold"/>
              </a:rPr>
              <a:t>Sales Insights:</a:t>
            </a:r>
          </a:p>
          <a:p>
            <a:pPr marL="488630" lvl="1" indent="-244315" algn="l">
              <a:lnSpc>
                <a:spcPts val="3168"/>
              </a:lnSpc>
              <a:buFont typeface="Arial"/>
              <a:buChar char="•"/>
            </a:pPr>
            <a:r>
              <a:rPr lang="en-US" sz="2263">
                <a:solidFill>
                  <a:srgbClr val="000000"/>
                </a:solidFill>
                <a:latin typeface="Poppins"/>
                <a:ea typeface="Poppins"/>
                <a:cs typeface="Poppins"/>
                <a:sym typeface="Poppins"/>
              </a:rPr>
              <a:t>Revenue growth is </a:t>
            </a:r>
            <a:r>
              <a:rPr lang="en-US" sz="2263" b="1">
                <a:solidFill>
                  <a:srgbClr val="000000"/>
                </a:solidFill>
                <a:latin typeface="Poppins Bold"/>
                <a:ea typeface="Poppins Bold"/>
                <a:cs typeface="Poppins Bold"/>
                <a:sym typeface="Poppins Bold"/>
              </a:rPr>
              <a:t>outpacing</a:t>
            </a:r>
            <a:r>
              <a:rPr lang="en-US" sz="2263">
                <a:solidFill>
                  <a:srgbClr val="000000"/>
                </a:solidFill>
                <a:latin typeface="Poppins"/>
                <a:ea typeface="Poppins"/>
                <a:cs typeface="Poppins"/>
                <a:sym typeface="Poppins"/>
              </a:rPr>
              <a:t> cost growth. Revenue with tax ($233.8M) and profit ($92.9M) show a healthy </a:t>
            </a:r>
            <a:r>
              <a:rPr lang="en-US" sz="2263" b="1">
                <a:solidFill>
                  <a:srgbClr val="000000"/>
                </a:solidFill>
                <a:latin typeface="Poppins Bold"/>
                <a:ea typeface="Poppins Bold"/>
                <a:cs typeface="Poppins Bold"/>
                <a:sym typeface="Poppins Bold"/>
              </a:rPr>
              <a:t>42.7% profit margin</a:t>
            </a:r>
            <a:r>
              <a:rPr lang="en-US" sz="2263">
                <a:solidFill>
                  <a:srgbClr val="000000"/>
                </a:solidFill>
                <a:latin typeface="Poppins"/>
                <a:ea typeface="Poppins"/>
                <a:cs typeface="Poppins"/>
                <a:sym typeface="Poppins"/>
              </a:rPr>
              <a:t>, indicating strong pricing power and operational efficiency.</a:t>
            </a:r>
          </a:p>
          <a:p>
            <a:pPr marL="488630" lvl="1" indent="-244315" algn="l">
              <a:lnSpc>
                <a:spcPts val="3168"/>
              </a:lnSpc>
              <a:buFont typeface="Arial"/>
              <a:buChar char="•"/>
            </a:pPr>
            <a:r>
              <a:rPr lang="en-US" sz="2263" b="1">
                <a:solidFill>
                  <a:srgbClr val="000000"/>
                </a:solidFill>
                <a:latin typeface="Poppins Bold"/>
                <a:ea typeface="Poppins Bold"/>
                <a:cs typeface="Poppins Bold"/>
                <a:sym typeface="Poppins Bold"/>
              </a:rPr>
              <a:t>+30.3%</a:t>
            </a:r>
            <a:r>
              <a:rPr lang="en-US" sz="2263">
                <a:solidFill>
                  <a:srgbClr val="000000"/>
                </a:solidFill>
                <a:latin typeface="Poppins"/>
                <a:ea typeface="Poppins"/>
                <a:cs typeface="Poppins"/>
                <a:sym typeface="Poppins"/>
              </a:rPr>
              <a:t> YoY profit increase shows effective cost control.</a:t>
            </a:r>
          </a:p>
          <a:p>
            <a:pPr marL="488630" lvl="1" indent="-244315" algn="l">
              <a:lnSpc>
                <a:spcPts val="3168"/>
              </a:lnSpc>
              <a:buFont typeface="Arial"/>
              <a:buChar char="•"/>
            </a:pPr>
            <a:r>
              <a:rPr lang="en-US" sz="2263">
                <a:solidFill>
                  <a:srgbClr val="000000"/>
                </a:solidFill>
                <a:latin typeface="Poppins"/>
                <a:ea typeface="Poppins"/>
                <a:cs typeface="Poppins"/>
                <a:sym typeface="Poppins"/>
              </a:rPr>
              <a:t>Profit margin improvement driven mainly by bike sales(most ordered).</a:t>
            </a:r>
          </a:p>
          <a:p>
            <a:pPr marL="488630" lvl="1" indent="-244315" algn="l">
              <a:lnSpc>
                <a:spcPts val="3168"/>
              </a:lnSpc>
              <a:buFont typeface="Arial"/>
              <a:buChar char="•"/>
            </a:pPr>
            <a:r>
              <a:rPr lang="en-US" sz="2263">
                <a:solidFill>
                  <a:srgbClr val="000000"/>
                </a:solidFill>
                <a:latin typeface="Poppins"/>
                <a:ea typeface="Poppins"/>
                <a:cs typeface="Poppins"/>
                <a:sym typeface="Poppins"/>
              </a:rPr>
              <a:t>Plastic Parts Company from Canada is the </a:t>
            </a:r>
            <a:r>
              <a:rPr lang="en-US" sz="2263" b="1">
                <a:solidFill>
                  <a:srgbClr val="000000"/>
                </a:solidFill>
                <a:latin typeface="Poppins Bold"/>
                <a:ea typeface="Poppins Bold"/>
                <a:cs typeface="Poppins Bold"/>
                <a:sym typeface="Poppins Bold"/>
              </a:rPr>
              <a:t>most profitable</a:t>
            </a:r>
            <a:r>
              <a:rPr lang="en-US" sz="2263">
                <a:solidFill>
                  <a:srgbClr val="000000"/>
                </a:solidFill>
                <a:latin typeface="Poppins"/>
                <a:ea typeface="Poppins"/>
                <a:cs typeface="Poppins"/>
                <a:sym typeface="Poppins"/>
              </a:rPr>
              <a:t> customer.</a:t>
            </a:r>
          </a:p>
          <a:p>
            <a:pPr marL="488630" lvl="1" indent="-244315" algn="l">
              <a:lnSpc>
                <a:spcPts val="3168"/>
              </a:lnSpc>
              <a:buFont typeface="Arial"/>
              <a:buChar char="•"/>
            </a:pPr>
            <a:r>
              <a:rPr lang="en-US" sz="2263" b="1">
                <a:solidFill>
                  <a:srgbClr val="000000"/>
                </a:solidFill>
                <a:latin typeface="Poppins Bold"/>
                <a:ea typeface="Poppins Bold"/>
                <a:cs typeface="Poppins Bold"/>
                <a:sym typeface="Poppins Bold"/>
              </a:rPr>
              <a:t>Peak revenues</a:t>
            </a:r>
            <a:r>
              <a:rPr lang="en-US" sz="2263">
                <a:solidFill>
                  <a:srgbClr val="000000"/>
                </a:solidFill>
                <a:latin typeface="Poppins"/>
                <a:ea typeface="Poppins"/>
                <a:cs typeface="Poppins"/>
                <a:sym typeface="Poppins"/>
              </a:rPr>
              <a:t> at January &amp; June.</a:t>
            </a:r>
          </a:p>
          <a:p>
            <a:pPr marL="488630" lvl="1" indent="-244315" algn="l">
              <a:lnSpc>
                <a:spcPts val="3168"/>
              </a:lnSpc>
              <a:buFont typeface="Arial"/>
              <a:buChar char="•"/>
            </a:pPr>
            <a:r>
              <a:rPr lang="en-US" sz="2263">
                <a:solidFill>
                  <a:srgbClr val="000000"/>
                </a:solidFill>
                <a:latin typeface="Poppins"/>
                <a:ea typeface="Poppins"/>
                <a:cs typeface="Poppins"/>
                <a:sym typeface="Poppins"/>
              </a:rPr>
              <a:t>Customer base optimization: 40% of customers are </a:t>
            </a:r>
            <a:r>
              <a:rPr lang="en-US" sz="2263" b="1">
                <a:solidFill>
                  <a:srgbClr val="000000"/>
                </a:solidFill>
                <a:latin typeface="Poppins Bold"/>
                <a:ea typeface="Poppins Bold"/>
                <a:cs typeface="Poppins Bold"/>
                <a:sym typeface="Poppins Bold"/>
              </a:rPr>
              <a:t>inactive</a:t>
            </a:r>
            <a:r>
              <a:rPr lang="en-US" sz="2263">
                <a:solidFill>
                  <a:srgbClr val="000000"/>
                </a:solidFill>
                <a:latin typeface="Poppins"/>
                <a:ea typeface="Poppins"/>
                <a:cs typeface="Poppins"/>
                <a:sym typeface="Poppins"/>
              </a:rPr>
              <a:t>, representing untapped potential that can be converted into revenue through targeted reactivation campaigns.</a:t>
            </a:r>
          </a:p>
          <a:p>
            <a:pPr marL="488630" lvl="1" indent="-244315" algn="l">
              <a:lnSpc>
                <a:spcPts val="3168"/>
              </a:lnSpc>
              <a:buFont typeface="Arial"/>
              <a:buChar char="•"/>
            </a:pPr>
            <a:r>
              <a:rPr lang="en-US" sz="2263">
                <a:solidFill>
                  <a:srgbClr val="000000"/>
                </a:solidFill>
                <a:latin typeface="Poppins"/>
                <a:ea typeface="Poppins"/>
                <a:cs typeface="Poppins"/>
                <a:sym typeface="Poppins"/>
              </a:rPr>
              <a:t>Customer concentration risk — A few clients (e.g., Totes &amp; Baskets, Basic Sports Equipment) contribute a large share of profits, which could be risky if they churn.</a:t>
            </a:r>
          </a:p>
          <a:p>
            <a:pPr marL="488630" lvl="1" indent="-244315" algn="l">
              <a:lnSpc>
                <a:spcPts val="3168"/>
              </a:lnSpc>
              <a:spcBef>
                <a:spcPct val="0"/>
              </a:spcBef>
              <a:buFont typeface="Arial"/>
              <a:buChar char="•"/>
            </a:pPr>
            <a:r>
              <a:rPr lang="en-US" sz="2263">
                <a:solidFill>
                  <a:srgbClr val="000000"/>
                </a:solidFill>
                <a:latin typeface="Poppins"/>
                <a:ea typeface="Poppins"/>
                <a:cs typeface="Poppins"/>
                <a:sym typeface="Poppins"/>
              </a:rPr>
              <a:t>Average shipping time of 6 days is competitive but may not be optimal for high-value customers.</a:t>
            </a:r>
          </a:p>
        </p:txBody>
      </p:sp>
      <p:sp>
        <p:nvSpPr>
          <p:cNvPr id="10" name="TextBox 10"/>
          <p:cNvSpPr txBox="1"/>
          <p:nvPr/>
        </p:nvSpPr>
        <p:spPr>
          <a:xfrm>
            <a:off x="230589" y="6704033"/>
            <a:ext cx="6988480" cy="559028"/>
          </a:xfrm>
          <a:prstGeom prst="rect">
            <a:avLst/>
          </a:prstGeom>
        </p:spPr>
        <p:txBody>
          <a:bodyPr lIns="0" tIns="0" rIns="0" bIns="0" rtlCol="0" anchor="t">
            <a:spAutoFit/>
          </a:bodyPr>
          <a:lstStyle/>
          <a:p>
            <a:pPr algn="l">
              <a:lnSpc>
                <a:spcPts val="4308"/>
              </a:lnSpc>
              <a:spcBef>
                <a:spcPct val="0"/>
              </a:spcBef>
            </a:pPr>
            <a:r>
              <a:rPr lang="en-US" sz="3077" b="1">
                <a:solidFill>
                  <a:srgbClr val="000000"/>
                </a:solidFill>
                <a:latin typeface="Poppins Bold"/>
                <a:ea typeface="Poppins Bold"/>
                <a:cs typeface="Poppins Bold"/>
                <a:sym typeface="Poppins Bold"/>
              </a:rPr>
              <a:t>Customer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925441" y="6123897"/>
            <a:ext cx="6914634" cy="7015367"/>
          </a:xfrm>
          <a:custGeom>
            <a:avLst/>
            <a:gdLst/>
            <a:ahLst/>
            <a:cxnLst/>
            <a:rect l="l" t="t" r="r" b="b"/>
            <a:pathLst>
              <a:path w="6914634" h="7015367">
                <a:moveTo>
                  <a:pt x="0" y="0"/>
                </a:moveTo>
                <a:lnTo>
                  <a:pt x="6914633" y="0"/>
                </a:lnTo>
                <a:lnTo>
                  <a:pt x="6914633" y="7015367"/>
                </a:lnTo>
                <a:lnTo>
                  <a:pt x="0" y="7015367"/>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73961" y="3433040"/>
            <a:ext cx="10912701" cy="6635794"/>
          </a:xfrm>
          <a:custGeom>
            <a:avLst/>
            <a:gdLst/>
            <a:ahLst/>
            <a:cxnLst/>
            <a:rect l="l" t="t" r="r" b="b"/>
            <a:pathLst>
              <a:path w="10912701" h="6635794">
                <a:moveTo>
                  <a:pt x="0" y="0"/>
                </a:moveTo>
                <a:lnTo>
                  <a:pt x="10912701" y="0"/>
                </a:lnTo>
                <a:lnTo>
                  <a:pt x="10912701" y="6635794"/>
                </a:lnTo>
                <a:lnTo>
                  <a:pt x="0" y="6635794"/>
                </a:lnTo>
                <a:lnTo>
                  <a:pt x="0" y="0"/>
                </a:lnTo>
                <a:close/>
              </a:path>
            </a:pathLst>
          </a:custGeom>
          <a:blipFill>
            <a:blip r:embed="rId4"/>
            <a:stretch>
              <a:fillRect l="-16587" t="-18413" r="-19899" b="-7842"/>
            </a:stretch>
          </a:blipFill>
        </p:spPr>
        <p:txBody>
          <a:bodyPr/>
          <a:lstStyle/>
          <a:p>
            <a:endParaRPr lang="en-US"/>
          </a:p>
        </p:txBody>
      </p:sp>
      <p:sp>
        <p:nvSpPr>
          <p:cNvPr id="4" name="Freeform 4"/>
          <p:cNvSpPr/>
          <p:nvPr/>
        </p:nvSpPr>
        <p:spPr>
          <a:xfrm>
            <a:off x="573961" y="1028065"/>
            <a:ext cx="7860827" cy="2175740"/>
          </a:xfrm>
          <a:custGeom>
            <a:avLst/>
            <a:gdLst/>
            <a:ahLst/>
            <a:cxnLst/>
            <a:rect l="l" t="t" r="r" b="b"/>
            <a:pathLst>
              <a:path w="7860827" h="2175740">
                <a:moveTo>
                  <a:pt x="0" y="0"/>
                </a:moveTo>
                <a:lnTo>
                  <a:pt x="7860827" y="0"/>
                </a:lnTo>
                <a:lnTo>
                  <a:pt x="7860827" y="2175740"/>
                </a:lnTo>
                <a:lnTo>
                  <a:pt x="0" y="2175740"/>
                </a:lnTo>
                <a:lnTo>
                  <a:pt x="0" y="0"/>
                </a:lnTo>
                <a:close/>
              </a:path>
            </a:pathLst>
          </a:custGeom>
          <a:blipFill>
            <a:blip r:embed="rId5"/>
            <a:stretch>
              <a:fillRect t="-807" b="-807"/>
            </a:stretch>
          </a:blipFill>
        </p:spPr>
        <p:txBody>
          <a:bodyPr/>
          <a:lstStyle/>
          <a:p>
            <a:endParaRPr lang="en-US"/>
          </a:p>
        </p:txBody>
      </p:sp>
      <p:sp>
        <p:nvSpPr>
          <p:cNvPr id="5" name="TextBox 5"/>
          <p:cNvSpPr txBox="1"/>
          <p:nvPr/>
        </p:nvSpPr>
        <p:spPr>
          <a:xfrm>
            <a:off x="230589" y="-152400"/>
            <a:ext cx="17826823" cy="951230"/>
          </a:xfrm>
          <a:prstGeom prst="rect">
            <a:avLst/>
          </a:prstGeom>
        </p:spPr>
        <p:txBody>
          <a:bodyPr lIns="0" tIns="0" rIns="0" bIns="0" rtlCol="0" anchor="t">
            <a:spAutoFit/>
          </a:bodyPr>
          <a:lstStyle/>
          <a:p>
            <a:pPr marL="0" lvl="0" indent="0" algn="ctr">
              <a:lnSpc>
                <a:spcPts val="7420"/>
              </a:lnSpc>
              <a:spcBef>
                <a:spcPct val="0"/>
              </a:spcBef>
            </a:pPr>
            <a:r>
              <a:rPr lang="en-US" sz="5300" b="1">
                <a:solidFill>
                  <a:srgbClr val="051D40"/>
                </a:solidFill>
                <a:latin typeface="Poppins Bold"/>
                <a:ea typeface="Poppins Bold"/>
                <a:cs typeface="Poppins Bold"/>
                <a:sym typeface="Poppins Bold"/>
              </a:rPr>
              <a:t>Product-specific Analysis</a:t>
            </a:r>
          </a:p>
        </p:txBody>
      </p:sp>
      <p:sp>
        <p:nvSpPr>
          <p:cNvPr id="6" name="TextBox 6"/>
          <p:cNvSpPr txBox="1"/>
          <p:nvPr/>
        </p:nvSpPr>
        <p:spPr>
          <a:xfrm>
            <a:off x="11739410" y="3457617"/>
            <a:ext cx="6318002" cy="6829383"/>
          </a:xfrm>
          <a:prstGeom prst="rect">
            <a:avLst/>
          </a:prstGeom>
        </p:spPr>
        <p:txBody>
          <a:bodyPr lIns="0" tIns="0" rIns="0" bIns="0" rtlCol="0" anchor="t">
            <a:spAutoFit/>
          </a:bodyPr>
          <a:lstStyle/>
          <a:p>
            <a:pPr marL="518943" lvl="1" indent="-259471" algn="l">
              <a:lnSpc>
                <a:spcPts val="3365"/>
              </a:lnSpc>
              <a:spcBef>
                <a:spcPct val="0"/>
              </a:spcBef>
              <a:buFont typeface="Arial"/>
              <a:buChar char="•"/>
            </a:pPr>
            <a:r>
              <a:rPr lang="en-US" sz="2403">
                <a:solidFill>
                  <a:srgbClr val="000000"/>
                </a:solidFill>
                <a:latin typeface="Poppins"/>
                <a:ea typeface="Poppins"/>
                <a:cs typeface="Poppins"/>
                <a:sym typeface="Poppins"/>
              </a:rPr>
              <a:t>T</a:t>
            </a:r>
            <a:r>
              <a:rPr lang="en-US" sz="2403" u="none" strike="noStrike">
                <a:solidFill>
                  <a:srgbClr val="000000"/>
                </a:solidFill>
                <a:latin typeface="Poppins"/>
                <a:ea typeface="Poppins"/>
                <a:cs typeface="Poppins"/>
                <a:sym typeface="Poppins"/>
              </a:rPr>
              <a:t>he </a:t>
            </a:r>
            <a:r>
              <a:rPr lang="en-US" sz="2403" b="1" u="none" strike="noStrike">
                <a:solidFill>
                  <a:srgbClr val="000000"/>
                </a:solidFill>
                <a:latin typeface="Poppins Bold"/>
                <a:ea typeface="Poppins Bold"/>
                <a:cs typeface="Poppins Bold"/>
                <a:sym typeface="Poppins Bold"/>
              </a:rPr>
              <a:t>United States</a:t>
            </a:r>
            <a:r>
              <a:rPr lang="en-US" sz="2403" u="none" strike="noStrike">
                <a:solidFill>
                  <a:srgbClr val="000000"/>
                </a:solidFill>
                <a:latin typeface="Poppins"/>
                <a:ea typeface="Poppins"/>
                <a:cs typeface="Poppins"/>
                <a:sym typeface="Poppins"/>
              </a:rPr>
              <a:t> is the dominant revenue driver across several product lines, with the Mountain-200 Black model reaching a </a:t>
            </a:r>
            <a:r>
              <a:rPr lang="en-US" sz="2403" b="1" u="none" strike="noStrike">
                <a:solidFill>
                  <a:srgbClr val="000000"/>
                </a:solidFill>
                <a:latin typeface="Poppins Bold"/>
                <a:ea typeface="Poppins Bold"/>
                <a:cs typeface="Poppins Bold"/>
                <a:sym typeface="Poppins Bold"/>
              </a:rPr>
              <a:t>64.8</a:t>
            </a:r>
            <a:r>
              <a:rPr lang="en-US" sz="2403" u="none" strike="noStrike">
                <a:solidFill>
                  <a:srgbClr val="000000"/>
                </a:solidFill>
                <a:latin typeface="Poppins"/>
                <a:ea typeface="Poppins"/>
                <a:cs typeface="Poppins"/>
                <a:sym typeface="Poppins"/>
              </a:rPr>
              <a:t>% share in the US market. Heavy reliance on one region poses risks if market conditions shift, so expanding presence in the UK and Canada is essential to diversify and balance revenue streams.</a:t>
            </a:r>
          </a:p>
          <a:p>
            <a:pPr marL="518943" lvl="1" indent="-259471" algn="l">
              <a:lnSpc>
                <a:spcPts val="3365"/>
              </a:lnSpc>
              <a:spcBef>
                <a:spcPct val="0"/>
              </a:spcBef>
              <a:buFont typeface="Arial"/>
              <a:buChar char="•"/>
            </a:pPr>
            <a:r>
              <a:rPr lang="en-US" sz="2403" u="none" strike="noStrike">
                <a:solidFill>
                  <a:srgbClr val="000000"/>
                </a:solidFill>
                <a:latin typeface="Poppins"/>
                <a:ea typeface="Poppins"/>
                <a:cs typeface="Poppins"/>
                <a:sym typeface="Poppins"/>
              </a:rPr>
              <a:t>The product-specific segment is highly profitable with a 44.3% margin, reflecting strong cost control and market competitiveness.</a:t>
            </a:r>
          </a:p>
          <a:p>
            <a:pPr marL="518943" lvl="1" indent="-259471" algn="l">
              <a:lnSpc>
                <a:spcPts val="3365"/>
              </a:lnSpc>
              <a:spcBef>
                <a:spcPct val="0"/>
              </a:spcBef>
              <a:buFont typeface="Arial"/>
              <a:buChar char="•"/>
            </a:pPr>
            <a:r>
              <a:rPr lang="en-US" sz="2403" u="none" strike="noStrike">
                <a:solidFill>
                  <a:srgbClr val="000000"/>
                </a:solidFill>
                <a:latin typeface="Poppins"/>
                <a:ea typeface="Poppins"/>
                <a:cs typeface="Poppins"/>
                <a:sym typeface="Poppins"/>
              </a:rPr>
              <a:t>sales </a:t>
            </a:r>
            <a:r>
              <a:rPr lang="en-US" sz="2403" b="1" u="none" strike="noStrike">
                <a:solidFill>
                  <a:srgbClr val="000000"/>
                </a:solidFill>
                <a:latin typeface="Poppins Bold"/>
                <a:ea typeface="Poppins Bold"/>
                <a:cs typeface="Poppins Bold"/>
                <a:sym typeface="Poppins Bold"/>
              </a:rPr>
              <a:t>peaking </a:t>
            </a:r>
            <a:r>
              <a:rPr lang="en-US" sz="2403" u="none" strike="noStrike">
                <a:solidFill>
                  <a:srgbClr val="000000"/>
                </a:solidFill>
                <a:latin typeface="Poppins"/>
                <a:ea typeface="Poppins"/>
                <a:cs typeface="Poppins"/>
                <a:sym typeface="Poppins"/>
              </a:rPr>
              <a:t>in June and dipping in July.</a:t>
            </a:r>
          </a:p>
        </p:txBody>
      </p:sp>
      <p:sp>
        <p:nvSpPr>
          <p:cNvPr id="7" name="AutoShape 7"/>
          <p:cNvSpPr/>
          <p:nvPr/>
        </p:nvSpPr>
        <p:spPr>
          <a:xfrm>
            <a:off x="8175968" y="2415088"/>
            <a:ext cx="1547918" cy="0"/>
          </a:xfrm>
          <a:prstGeom prst="line">
            <a:avLst/>
          </a:prstGeom>
          <a:ln w="95250" cap="flat">
            <a:solidFill>
              <a:srgbClr val="000000"/>
            </a:solidFill>
            <a:prstDash val="sysDash"/>
            <a:headEnd type="none" w="sm" len="sm"/>
            <a:tailEnd type="triangle" w="lg" len="med"/>
          </a:ln>
        </p:spPr>
        <p:txBody>
          <a:bodyPr/>
          <a:lstStyle/>
          <a:p>
            <a:endParaRPr lang="en-US"/>
          </a:p>
        </p:txBody>
      </p:sp>
      <p:sp>
        <p:nvSpPr>
          <p:cNvPr id="8" name="TextBox 8"/>
          <p:cNvSpPr txBox="1"/>
          <p:nvPr/>
        </p:nvSpPr>
        <p:spPr>
          <a:xfrm>
            <a:off x="9723887" y="2117319"/>
            <a:ext cx="4039257" cy="509813"/>
          </a:xfrm>
          <a:prstGeom prst="rect">
            <a:avLst/>
          </a:prstGeom>
        </p:spPr>
        <p:txBody>
          <a:bodyPr lIns="0" tIns="0" rIns="0" bIns="0" rtlCol="0" anchor="t">
            <a:spAutoFit/>
          </a:bodyPr>
          <a:lstStyle/>
          <a:p>
            <a:pPr algn="ctr">
              <a:lnSpc>
                <a:spcPts val="3925"/>
              </a:lnSpc>
            </a:pPr>
            <a:r>
              <a:rPr lang="en-US" sz="2803" b="1">
                <a:solidFill>
                  <a:srgbClr val="000000"/>
                </a:solidFill>
                <a:latin typeface="Poppins Bold"/>
                <a:ea typeface="Poppins Bold"/>
                <a:cs typeface="Poppins Bold"/>
                <a:sym typeface="Poppins Bold"/>
              </a:rPr>
              <a:t>using Drill-through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398912" y="9530041"/>
            <a:ext cx="5889088" cy="756959"/>
            <a:chOff x="0" y="0"/>
            <a:chExt cx="1551036" cy="199364"/>
          </a:xfrm>
        </p:grpSpPr>
        <p:sp>
          <p:nvSpPr>
            <p:cNvPr id="3" name="Freeform 3"/>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57150"/>
              <a:ext cx="1551036" cy="2565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25441" y="6123897"/>
            <a:ext cx="6914634" cy="7015367"/>
          </a:xfrm>
          <a:custGeom>
            <a:avLst/>
            <a:gdLst/>
            <a:ahLst/>
            <a:cxnLst/>
            <a:rect l="l" t="t" r="r" b="b"/>
            <a:pathLst>
              <a:path w="6914634" h="7015367">
                <a:moveTo>
                  <a:pt x="0" y="0"/>
                </a:moveTo>
                <a:lnTo>
                  <a:pt x="6914633" y="0"/>
                </a:lnTo>
                <a:lnTo>
                  <a:pt x="6914633" y="7015367"/>
                </a:lnTo>
                <a:lnTo>
                  <a:pt x="0" y="7015367"/>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916760" y="3006949"/>
            <a:ext cx="10943816" cy="6624631"/>
          </a:xfrm>
          <a:custGeom>
            <a:avLst/>
            <a:gdLst/>
            <a:ahLst/>
            <a:cxnLst/>
            <a:rect l="l" t="t" r="r" b="b"/>
            <a:pathLst>
              <a:path w="10943816" h="6624631">
                <a:moveTo>
                  <a:pt x="0" y="0"/>
                </a:moveTo>
                <a:lnTo>
                  <a:pt x="10943816" y="0"/>
                </a:lnTo>
                <a:lnTo>
                  <a:pt x="10943816" y="6624632"/>
                </a:lnTo>
                <a:lnTo>
                  <a:pt x="0" y="6624632"/>
                </a:lnTo>
                <a:lnTo>
                  <a:pt x="0" y="0"/>
                </a:lnTo>
                <a:close/>
              </a:path>
            </a:pathLst>
          </a:custGeom>
          <a:blipFill>
            <a:blip r:embed="rId4"/>
            <a:stretch>
              <a:fillRect l="-16851" t="-16084" r="-18723" b="-9898"/>
            </a:stretch>
          </a:blipFill>
        </p:spPr>
        <p:txBody>
          <a:bodyPr/>
          <a:lstStyle/>
          <a:p>
            <a:endParaRPr lang="en-US"/>
          </a:p>
        </p:txBody>
      </p:sp>
      <p:sp>
        <p:nvSpPr>
          <p:cNvPr id="7" name="AutoShape 7"/>
          <p:cNvSpPr/>
          <p:nvPr/>
        </p:nvSpPr>
        <p:spPr>
          <a:xfrm>
            <a:off x="3369099" y="2092785"/>
            <a:ext cx="2515604" cy="0"/>
          </a:xfrm>
          <a:prstGeom prst="line">
            <a:avLst/>
          </a:prstGeom>
          <a:ln w="95250" cap="flat">
            <a:solidFill>
              <a:srgbClr val="000000"/>
            </a:solidFill>
            <a:prstDash val="sysDash"/>
            <a:headEnd type="none" w="sm" len="sm"/>
            <a:tailEnd type="triangle" w="lg" len="med"/>
          </a:ln>
        </p:spPr>
        <p:txBody>
          <a:bodyPr/>
          <a:lstStyle/>
          <a:p>
            <a:endParaRPr lang="en-US"/>
          </a:p>
        </p:txBody>
      </p:sp>
      <p:sp>
        <p:nvSpPr>
          <p:cNvPr id="8" name="Freeform 8"/>
          <p:cNvSpPr/>
          <p:nvPr/>
        </p:nvSpPr>
        <p:spPr>
          <a:xfrm>
            <a:off x="416597" y="833297"/>
            <a:ext cx="3694366" cy="2094888"/>
          </a:xfrm>
          <a:custGeom>
            <a:avLst/>
            <a:gdLst/>
            <a:ahLst/>
            <a:cxnLst/>
            <a:rect l="l" t="t" r="r" b="b"/>
            <a:pathLst>
              <a:path w="3694366" h="2094888">
                <a:moveTo>
                  <a:pt x="0" y="0"/>
                </a:moveTo>
                <a:lnTo>
                  <a:pt x="3694365" y="0"/>
                </a:lnTo>
                <a:lnTo>
                  <a:pt x="3694365" y="2094888"/>
                </a:lnTo>
                <a:lnTo>
                  <a:pt x="0" y="2094888"/>
                </a:lnTo>
                <a:lnTo>
                  <a:pt x="0" y="0"/>
                </a:lnTo>
                <a:close/>
              </a:path>
            </a:pathLst>
          </a:custGeom>
          <a:blipFill>
            <a:blip r:embed="rId5"/>
            <a:stretch>
              <a:fillRect l="-141297"/>
            </a:stretch>
          </a:blipFill>
        </p:spPr>
        <p:txBody>
          <a:bodyPr/>
          <a:lstStyle/>
          <a:p>
            <a:endParaRPr lang="en-US"/>
          </a:p>
        </p:txBody>
      </p:sp>
      <p:sp>
        <p:nvSpPr>
          <p:cNvPr id="9" name="TextBox 9"/>
          <p:cNvSpPr txBox="1"/>
          <p:nvPr/>
        </p:nvSpPr>
        <p:spPr>
          <a:xfrm>
            <a:off x="230589" y="-152400"/>
            <a:ext cx="17826823" cy="951230"/>
          </a:xfrm>
          <a:prstGeom prst="rect">
            <a:avLst/>
          </a:prstGeom>
        </p:spPr>
        <p:txBody>
          <a:bodyPr lIns="0" tIns="0" rIns="0" bIns="0" rtlCol="0" anchor="t">
            <a:spAutoFit/>
          </a:bodyPr>
          <a:lstStyle/>
          <a:p>
            <a:pPr marL="0" lvl="0" indent="0" algn="ctr">
              <a:lnSpc>
                <a:spcPts val="7420"/>
              </a:lnSpc>
              <a:spcBef>
                <a:spcPct val="0"/>
              </a:spcBef>
            </a:pPr>
            <a:r>
              <a:rPr lang="en-US" sz="5300" b="1">
                <a:solidFill>
                  <a:srgbClr val="051D40"/>
                </a:solidFill>
                <a:latin typeface="Poppins Bold"/>
                <a:ea typeface="Poppins Bold"/>
                <a:cs typeface="Poppins Bold"/>
                <a:sym typeface="Poppins Bold"/>
              </a:rPr>
              <a:t>Customer-specific Analysis</a:t>
            </a:r>
          </a:p>
        </p:txBody>
      </p:sp>
      <p:sp>
        <p:nvSpPr>
          <p:cNvPr id="10" name="TextBox 10"/>
          <p:cNvSpPr txBox="1"/>
          <p:nvPr/>
        </p:nvSpPr>
        <p:spPr>
          <a:xfrm>
            <a:off x="12398912" y="3275298"/>
            <a:ext cx="5889088" cy="5983002"/>
          </a:xfrm>
          <a:prstGeom prst="rect">
            <a:avLst/>
          </a:prstGeom>
        </p:spPr>
        <p:txBody>
          <a:bodyPr lIns="0" tIns="0" rIns="0" bIns="0" rtlCol="0" anchor="t">
            <a:spAutoFit/>
          </a:bodyPr>
          <a:lstStyle/>
          <a:p>
            <a:pPr marL="613227" lvl="1" indent="-306613" algn="l">
              <a:lnSpc>
                <a:spcPts val="3976"/>
              </a:lnSpc>
              <a:buFont typeface="Arial"/>
              <a:buChar char="•"/>
            </a:pPr>
            <a:r>
              <a:rPr lang="en-US" sz="2840">
                <a:solidFill>
                  <a:srgbClr val="051D40"/>
                </a:solidFill>
                <a:latin typeface="Poppins"/>
                <a:ea typeface="Poppins"/>
                <a:cs typeface="Poppins"/>
                <a:sym typeface="Poppins"/>
              </a:rPr>
              <a:t>Revenue is heavily concentrated in a few high-demand products, suggesting opportunities to expand or replicate successful product lines.</a:t>
            </a:r>
          </a:p>
          <a:p>
            <a:pPr marL="613227" lvl="1" indent="-306613" algn="l">
              <a:lnSpc>
                <a:spcPts val="3976"/>
              </a:lnSpc>
              <a:buFont typeface="Arial"/>
              <a:buChar char="•"/>
            </a:pPr>
            <a:r>
              <a:rPr lang="en-US" sz="2840">
                <a:solidFill>
                  <a:srgbClr val="051D40"/>
                </a:solidFill>
                <a:latin typeface="Poppins"/>
                <a:ea typeface="Poppins"/>
                <a:cs typeface="Poppins"/>
                <a:sym typeface="Poppins"/>
              </a:rPr>
              <a:t>Seasonal trends indicate demand peaks during specific months, likely tied to production cycles, customer procurement schedules, or industry-specific events.</a:t>
            </a:r>
          </a:p>
        </p:txBody>
      </p:sp>
      <p:sp>
        <p:nvSpPr>
          <p:cNvPr id="11" name="TextBox 11"/>
          <p:cNvSpPr txBox="1"/>
          <p:nvPr/>
        </p:nvSpPr>
        <p:spPr>
          <a:xfrm>
            <a:off x="5884703" y="1795016"/>
            <a:ext cx="4039257" cy="509813"/>
          </a:xfrm>
          <a:prstGeom prst="rect">
            <a:avLst/>
          </a:prstGeom>
        </p:spPr>
        <p:txBody>
          <a:bodyPr lIns="0" tIns="0" rIns="0" bIns="0" rtlCol="0" anchor="t">
            <a:spAutoFit/>
          </a:bodyPr>
          <a:lstStyle/>
          <a:p>
            <a:pPr algn="ctr">
              <a:lnSpc>
                <a:spcPts val="3925"/>
              </a:lnSpc>
            </a:pPr>
            <a:r>
              <a:rPr lang="en-US" sz="2803" b="1">
                <a:solidFill>
                  <a:srgbClr val="000000"/>
                </a:solidFill>
                <a:latin typeface="Poppins Bold"/>
                <a:ea typeface="Poppins Bold"/>
                <a:cs typeface="Poppins Bold"/>
                <a:sym typeface="Poppins Bold"/>
              </a:rPr>
              <a:t>using Drill-through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711068" y="9592472"/>
            <a:ext cx="5576932" cy="694528"/>
            <a:chOff x="0" y="0"/>
            <a:chExt cx="1468821" cy="182921"/>
          </a:xfrm>
        </p:grpSpPr>
        <p:sp>
          <p:nvSpPr>
            <p:cNvPr id="3" name="Freeform 3"/>
            <p:cNvSpPr/>
            <p:nvPr/>
          </p:nvSpPr>
          <p:spPr>
            <a:xfrm>
              <a:off x="0" y="0"/>
              <a:ext cx="1468821" cy="182921"/>
            </a:xfrm>
            <a:custGeom>
              <a:avLst/>
              <a:gdLst/>
              <a:ahLst/>
              <a:cxnLst/>
              <a:rect l="l" t="t" r="r" b="b"/>
              <a:pathLst>
                <a:path w="1468821" h="182921">
                  <a:moveTo>
                    <a:pt x="0" y="0"/>
                  </a:moveTo>
                  <a:lnTo>
                    <a:pt x="1468821" y="0"/>
                  </a:lnTo>
                  <a:lnTo>
                    <a:pt x="1468821" y="182921"/>
                  </a:lnTo>
                  <a:lnTo>
                    <a:pt x="0" y="182921"/>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57150"/>
              <a:ext cx="1468821" cy="2400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25441" y="6123897"/>
            <a:ext cx="6914634" cy="7015367"/>
          </a:xfrm>
          <a:custGeom>
            <a:avLst/>
            <a:gdLst/>
            <a:ahLst/>
            <a:cxnLst/>
            <a:rect l="l" t="t" r="r" b="b"/>
            <a:pathLst>
              <a:path w="6914634" h="7015367">
                <a:moveTo>
                  <a:pt x="0" y="0"/>
                </a:moveTo>
                <a:lnTo>
                  <a:pt x="6914633" y="0"/>
                </a:lnTo>
                <a:lnTo>
                  <a:pt x="6914633" y="7015367"/>
                </a:lnTo>
                <a:lnTo>
                  <a:pt x="0" y="7015367"/>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209540" y="3003509"/>
            <a:ext cx="11289995" cy="6350622"/>
          </a:xfrm>
          <a:custGeom>
            <a:avLst/>
            <a:gdLst/>
            <a:ahLst/>
            <a:cxnLst/>
            <a:rect l="l" t="t" r="r" b="b"/>
            <a:pathLst>
              <a:path w="11289995" h="6350622">
                <a:moveTo>
                  <a:pt x="0" y="0"/>
                </a:moveTo>
                <a:lnTo>
                  <a:pt x="11289994" y="0"/>
                </a:lnTo>
                <a:lnTo>
                  <a:pt x="11289994" y="6350622"/>
                </a:lnTo>
                <a:lnTo>
                  <a:pt x="0" y="6350622"/>
                </a:lnTo>
                <a:lnTo>
                  <a:pt x="0" y="0"/>
                </a:lnTo>
                <a:close/>
              </a:path>
            </a:pathLst>
          </a:custGeom>
          <a:blipFill>
            <a:blip r:embed="rId4"/>
            <a:stretch>
              <a:fillRect l="-17290" t="-18710" r="-18794" b="-17374"/>
            </a:stretch>
          </a:blipFill>
        </p:spPr>
        <p:txBody>
          <a:bodyPr/>
          <a:lstStyle/>
          <a:p>
            <a:endParaRPr lang="en-US"/>
          </a:p>
        </p:txBody>
      </p:sp>
      <p:sp>
        <p:nvSpPr>
          <p:cNvPr id="7" name="Freeform 7"/>
          <p:cNvSpPr/>
          <p:nvPr/>
        </p:nvSpPr>
        <p:spPr>
          <a:xfrm>
            <a:off x="0" y="798830"/>
            <a:ext cx="3610530" cy="2479412"/>
          </a:xfrm>
          <a:custGeom>
            <a:avLst/>
            <a:gdLst/>
            <a:ahLst/>
            <a:cxnLst/>
            <a:rect l="l" t="t" r="r" b="b"/>
            <a:pathLst>
              <a:path w="3610530" h="2479412">
                <a:moveTo>
                  <a:pt x="0" y="0"/>
                </a:moveTo>
                <a:lnTo>
                  <a:pt x="3610530" y="0"/>
                </a:lnTo>
                <a:lnTo>
                  <a:pt x="3610530" y="2479411"/>
                </a:lnTo>
                <a:lnTo>
                  <a:pt x="0" y="2479411"/>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30589" y="-152400"/>
            <a:ext cx="17826823" cy="951230"/>
          </a:xfrm>
          <a:prstGeom prst="rect">
            <a:avLst/>
          </a:prstGeom>
        </p:spPr>
        <p:txBody>
          <a:bodyPr lIns="0" tIns="0" rIns="0" bIns="0" rtlCol="0" anchor="t">
            <a:spAutoFit/>
          </a:bodyPr>
          <a:lstStyle/>
          <a:p>
            <a:pPr marL="0" lvl="0" indent="0" algn="ctr">
              <a:lnSpc>
                <a:spcPts val="7420"/>
              </a:lnSpc>
              <a:spcBef>
                <a:spcPct val="0"/>
              </a:spcBef>
            </a:pPr>
            <a:r>
              <a:rPr lang="en-US" sz="5300" b="1">
                <a:solidFill>
                  <a:srgbClr val="051D40"/>
                </a:solidFill>
                <a:latin typeface="Poppins Bold"/>
                <a:ea typeface="Poppins Bold"/>
                <a:cs typeface="Poppins Bold"/>
                <a:sym typeface="Poppins Bold"/>
              </a:rPr>
              <a:t>Order-specific Analysis</a:t>
            </a:r>
          </a:p>
        </p:txBody>
      </p:sp>
      <p:sp>
        <p:nvSpPr>
          <p:cNvPr id="9" name="AutoShape 9"/>
          <p:cNvSpPr/>
          <p:nvPr/>
        </p:nvSpPr>
        <p:spPr>
          <a:xfrm>
            <a:off x="2806871" y="2508735"/>
            <a:ext cx="1547918" cy="0"/>
          </a:xfrm>
          <a:prstGeom prst="line">
            <a:avLst/>
          </a:prstGeom>
          <a:ln w="95250" cap="flat">
            <a:solidFill>
              <a:srgbClr val="000000"/>
            </a:solidFill>
            <a:prstDash val="sysDash"/>
            <a:headEnd type="none" w="sm" len="sm"/>
            <a:tailEnd type="triangle" w="lg" len="med"/>
          </a:ln>
        </p:spPr>
        <p:txBody>
          <a:bodyPr/>
          <a:lstStyle/>
          <a:p>
            <a:endParaRPr lang="en-US"/>
          </a:p>
        </p:txBody>
      </p:sp>
      <p:sp>
        <p:nvSpPr>
          <p:cNvPr id="10" name="TextBox 10"/>
          <p:cNvSpPr txBox="1"/>
          <p:nvPr/>
        </p:nvSpPr>
        <p:spPr>
          <a:xfrm>
            <a:off x="4354790" y="2210966"/>
            <a:ext cx="4039257" cy="509813"/>
          </a:xfrm>
          <a:prstGeom prst="rect">
            <a:avLst/>
          </a:prstGeom>
        </p:spPr>
        <p:txBody>
          <a:bodyPr lIns="0" tIns="0" rIns="0" bIns="0" rtlCol="0" anchor="t">
            <a:spAutoFit/>
          </a:bodyPr>
          <a:lstStyle/>
          <a:p>
            <a:pPr algn="ctr">
              <a:lnSpc>
                <a:spcPts val="3925"/>
              </a:lnSpc>
            </a:pPr>
            <a:r>
              <a:rPr lang="en-US" sz="2803" b="1">
                <a:solidFill>
                  <a:srgbClr val="000000"/>
                </a:solidFill>
                <a:latin typeface="Poppins Bold"/>
                <a:ea typeface="Poppins Bold"/>
                <a:cs typeface="Poppins Bold"/>
                <a:sym typeface="Poppins Bold"/>
              </a:rPr>
              <a:t>using Drill-through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398912" y="9530041"/>
            <a:ext cx="5889088" cy="756959"/>
            <a:chOff x="0" y="0"/>
            <a:chExt cx="1551036" cy="199364"/>
          </a:xfrm>
        </p:grpSpPr>
        <p:sp>
          <p:nvSpPr>
            <p:cNvPr id="3" name="Freeform 3"/>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57150"/>
              <a:ext cx="1551036" cy="2565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25441" y="5143500"/>
            <a:ext cx="7880953" cy="7995764"/>
          </a:xfrm>
          <a:custGeom>
            <a:avLst/>
            <a:gdLst/>
            <a:ahLst/>
            <a:cxnLst/>
            <a:rect l="l" t="t" r="r" b="b"/>
            <a:pathLst>
              <a:path w="7880953" h="7995764">
                <a:moveTo>
                  <a:pt x="0" y="0"/>
                </a:moveTo>
                <a:lnTo>
                  <a:pt x="7880953" y="0"/>
                </a:lnTo>
                <a:lnTo>
                  <a:pt x="7880953" y="7995764"/>
                </a:lnTo>
                <a:lnTo>
                  <a:pt x="0" y="7995764"/>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738894" y="1997074"/>
            <a:ext cx="17549106" cy="6816726"/>
          </a:xfrm>
          <a:prstGeom prst="rect">
            <a:avLst/>
          </a:prstGeom>
        </p:spPr>
        <p:txBody>
          <a:bodyPr lIns="0" tIns="0" rIns="0" bIns="0" rtlCol="0" anchor="t">
            <a:spAutoFit/>
          </a:bodyPr>
          <a:lstStyle/>
          <a:p>
            <a:pPr marL="755641" lvl="1" indent="-377820" algn="l">
              <a:lnSpc>
                <a:spcPts val="4899"/>
              </a:lnSpc>
              <a:buAutoNum type="arabicPeriod"/>
            </a:pPr>
            <a:r>
              <a:rPr lang="en-US" sz="3499">
                <a:solidFill>
                  <a:srgbClr val="000000"/>
                </a:solidFill>
                <a:latin typeface="Poppins"/>
                <a:ea typeface="Poppins"/>
                <a:cs typeface="Poppins"/>
                <a:sym typeface="Poppins"/>
              </a:rPr>
              <a:t>Capitalize on the loyal bike customer base by promoting accessories such as helmets and gear, which usually offer higher profit margins.</a:t>
            </a:r>
          </a:p>
          <a:p>
            <a:pPr marL="755641" lvl="1" indent="-377820" algn="l">
              <a:lnSpc>
                <a:spcPts val="4899"/>
              </a:lnSpc>
              <a:buAutoNum type="arabicPeriod"/>
            </a:pPr>
            <a:r>
              <a:rPr lang="en-US" sz="3499">
                <a:solidFill>
                  <a:srgbClr val="000000"/>
                </a:solidFill>
                <a:latin typeface="Poppins"/>
                <a:ea typeface="Poppins"/>
                <a:cs typeface="Poppins"/>
                <a:sym typeface="Poppins"/>
              </a:rPr>
              <a:t>Customer Reactivation: Focus on re-engaging the inactive 40% of customers with personalized offers, prioritizing underperforming regions to boost sales.</a:t>
            </a:r>
          </a:p>
          <a:p>
            <a:pPr marL="755641" lvl="1" indent="-377820" algn="l">
              <a:lnSpc>
                <a:spcPts val="4899"/>
              </a:lnSpc>
              <a:buAutoNum type="arabicPeriod"/>
            </a:pPr>
            <a:r>
              <a:rPr lang="en-US" sz="3499">
                <a:solidFill>
                  <a:srgbClr val="000000"/>
                </a:solidFill>
                <a:latin typeface="Poppins"/>
                <a:ea typeface="Poppins"/>
                <a:cs typeface="Poppins"/>
                <a:sym typeface="Poppins"/>
              </a:rPr>
              <a:t>Cost optimization: Focus on top-selling low-margin products to identify cost-reduction opportunities without sacrificing quality.</a:t>
            </a:r>
          </a:p>
          <a:p>
            <a:pPr marL="755641" lvl="1" indent="-377820" algn="l">
              <a:lnSpc>
                <a:spcPts val="4899"/>
              </a:lnSpc>
              <a:buAutoNum type="arabicPeriod"/>
            </a:pPr>
            <a:r>
              <a:rPr lang="en-US" sz="3499">
                <a:solidFill>
                  <a:srgbClr val="000000"/>
                </a:solidFill>
                <a:latin typeface="Poppins"/>
                <a:ea typeface="Poppins"/>
                <a:cs typeface="Poppins"/>
                <a:sym typeface="Poppins"/>
              </a:rPr>
              <a:t>Geographic diversification: Reduce US dependency by targeted marketing in UK and Canada.</a:t>
            </a:r>
          </a:p>
          <a:p>
            <a:pPr marL="755641" lvl="1" indent="-377820" algn="l">
              <a:lnSpc>
                <a:spcPts val="4899"/>
              </a:lnSpc>
              <a:buAutoNum type="arabicPeriod"/>
            </a:pPr>
            <a:r>
              <a:rPr lang="en-US" sz="3499">
                <a:solidFill>
                  <a:srgbClr val="000000"/>
                </a:solidFill>
                <a:latin typeface="Poppins"/>
                <a:ea typeface="Poppins"/>
                <a:cs typeface="Poppins"/>
                <a:sym typeface="Poppins"/>
              </a:rPr>
              <a:t> Shipping Efficiency: Reducing shipping time could increase customer satisfaction and repeat purchases.</a:t>
            </a:r>
          </a:p>
        </p:txBody>
      </p:sp>
      <p:sp>
        <p:nvSpPr>
          <p:cNvPr id="7" name="TextBox 7"/>
          <p:cNvSpPr txBox="1"/>
          <p:nvPr/>
        </p:nvSpPr>
        <p:spPr>
          <a:xfrm>
            <a:off x="3471400" y="209363"/>
            <a:ext cx="11345201" cy="1095375"/>
          </a:xfrm>
          <a:prstGeom prst="rect">
            <a:avLst/>
          </a:prstGeom>
        </p:spPr>
        <p:txBody>
          <a:bodyPr lIns="0" tIns="0" rIns="0" bIns="0" rtlCol="0" anchor="t">
            <a:spAutoFit/>
          </a:bodyPr>
          <a:lstStyle/>
          <a:p>
            <a:pPr algn="ctr">
              <a:lnSpc>
                <a:spcPts val="8400"/>
              </a:lnSpc>
              <a:spcBef>
                <a:spcPct val="0"/>
              </a:spcBef>
            </a:pPr>
            <a:r>
              <a:rPr lang="en-US" sz="6000" b="1">
                <a:solidFill>
                  <a:srgbClr val="0A714E"/>
                </a:solidFill>
                <a:latin typeface="Poppins Bold"/>
                <a:ea typeface="Poppins Bold"/>
                <a:cs typeface="Poppins Bold"/>
                <a:sym typeface="Poppins Bold"/>
              </a:rPr>
              <a:t>Expansion Potential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380551"/>
            <a:ext cx="8819592" cy="18798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Poppins Bold"/>
                <a:ea typeface="Poppins Bold"/>
                <a:cs typeface="Poppins Bold"/>
                <a:sym typeface="Poppins Bold"/>
              </a:rPr>
              <a:t>THANK YOU!</a:t>
            </a:r>
          </a:p>
        </p:txBody>
      </p:sp>
      <p:sp>
        <p:nvSpPr>
          <p:cNvPr id="3" name="Freeform 3"/>
          <p:cNvSpPr/>
          <p:nvPr/>
        </p:nvSpPr>
        <p:spPr>
          <a:xfrm>
            <a:off x="5736916" y="6031021"/>
            <a:ext cx="509800" cy="509800"/>
          </a:xfrm>
          <a:custGeom>
            <a:avLst/>
            <a:gdLst/>
            <a:ahLst/>
            <a:cxnLst/>
            <a:rect l="l" t="t" r="r" b="b"/>
            <a:pathLst>
              <a:path w="509800" h="509800">
                <a:moveTo>
                  <a:pt x="0" y="0"/>
                </a:moveTo>
                <a:lnTo>
                  <a:pt x="509800" y="0"/>
                </a:lnTo>
                <a:lnTo>
                  <a:pt x="509800" y="509801"/>
                </a:lnTo>
                <a:lnTo>
                  <a:pt x="0" y="509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398912" y="0"/>
            <a:ext cx="5889088" cy="756959"/>
            <a:chOff x="0" y="0"/>
            <a:chExt cx="1551036" cy="199364"/>
          </a:xfrm>
        </p:grpSpPr>
        <p:sp>
          <p:nvSpPr>
            <p:cNvPr id="5" name="Freeform 5"/>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6" name="TextBox 6"/>
            <p:cNvSpPr txBox="1"/>
            <p:nvPr/>
          </p:nvSpPr>
          <p:spPr>
            <a:xfrm>
              <a:off x="0" y="-57150"/>
              <a:ext cx="1551036" cy="25651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9" name="TextBox 9"/>
            <p:cNvSpPr txBox="1"/>
            <p:nvPr/>
          </p:nvSpPr>
          <p:spPr>
            <a:xfrm>
              <a:off x="0" y="-57150"/>
              <a:ext cx="1551036" cy="25651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5736916" y="6863339"/>
            <a:ext cx="509800" cy="359409"/>
          </a:xfrm>
          <a:custGeom>
            <a:avLst/>
            <a:gdLst/>
            <a:ahLst/>
            <a:cxnLst/>
            <a:rect l="l" t="t" r="r" b="b"/>
            <a:pathLst>
              <a:path w="509800" h="359409">
                <a:moveTo>
                  <a:pt x="0" y="0"/>
                </a:moveTo>
                <a:lnTo>
                  <a:pt x="509800" y="0"/>
                </a:lnTo>
                <a:lnTo>
                  <a:pt x="509800" y="359410"/>
                </a:lnTo>
                <a:lnTo>
                  <a:pt x="0" y="359410"/>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6591895" y="5989998"/>
            <a:ext cx="3747646" cy="515647"/>
          </a:xfrm>
          <a:prstGeom prst="rect">
            <a:avLst/>
          </a:prstGeom>
        </p:spPr>
        <p:txBody>
          <a:bodyPr lIns="0" tIns="0" rIns="0" bIns="0" rtlCol="0" anchor="t">
            <a:spAutoFit/>
          </a:bodyPr>
          <a:lstStyle/>
          <a:p>
            <a:pPr marL="0" lvl="1" indent="0" algn="l">
              <a:lnSpc>
                <a:spcPts val="4050"/>
              </a:lnSpc>
              <a:spcBef>
                <a:spcPct val="0"/>
              </a:spcBef>
            </a:pPr>
            <a:r>
              <a:rPr lang="en-US" sz="2893" b="1" spc="-57">
                <a:solidFill>
                  <a:srgbClr val="145DA0"/>
                </a:solidFill>
                <a:latin typeface="Poppins Bold"/>
                <a:ea typeface="Poppins Bold"/>
                <a:cs typeface="Poppins Bold"/>
                <a:sym typeface="Poppins Bold"/>
              </a:rPr>
              <a:t>Ahmed Samy</a:t>
            </a:r>
          </a:p>
        </p:txBody>
      </p:sp>
      <p:sp>
        <p:nvSpPr>
          <p:cNvPr id="13" name="TextBox 13"/>
          <p:cNvSpPr txBox="1"/>
          <p:nvPr/>
        </p:nvSpPr>
        <p:spPr>
          <a:xfrm>
            <a:off x="6591895" y="6745146"/>
            <a:ext cx="6482756" cy="510072"/>
          </a:xfrm>
          <a:prstGeom prst="rect">
            <a:avLst/>
          </a:prstGeom>
        </p:spPr>
        <p:txBody>
          <a:bodyPr lIns="0" tIns="0" rIns="0" bIns="0" rtlCol="0" anchor="t">
            <a:spAutoFit/>
          </a:bodyPr>
          <a:lstStyle/>
          <a:p>
            <a:pPr marL="0" lvl="1" indent="0" algn="l">
              <a:lnSpc>
                <a:spcPts val="3910"/>
              </a:lnSpc>
              <a:spcBef>
                <a:spcPct val="0"/>
              </a:spcBef>
            </a:pPr>
            <a:r>
              <a:rPr lang="en-US" sz="2793" b="1" u="none" strike="noStrike" spc="-55">
                <a:solidFill>
                  <a:srgbClr val="145DA0"/>
                </a:solidFill>
                <a:latin typeface="Poppins Bold"/>
                <a:ea typeface="Poppins Bold"/>
                <a:cs typeface="Poppins Bold"/>
                <a:sym typeface="Poppins Bold"/>
              </a:rPr>
              <a:t>a7madmohsen.10@gmail.com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64346" y="-3038075"/>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320814"/>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The Problem: Why OLTP Systems Aren’t Built for Analytics</a:t>
            </a:r>
          </a:p>
        </p:txBody>
      </p:sp>
      <p:sp>
        <p:nvSpPr>
          <p:cNvPr id="6" name="TextBox 6"/>
          <p:cNvSpPr txBox="1"/>
          <p:nvPr/>
        </p:nvSpPr>
        <p:spPr>
          <a:xfrm>
            <a:off x="1294822" y="8459470"/>
            <a:ext cx="11405845" cy="798830"/>
          </a:xfrm>
          <a:prstGeom prst="rect">
            <a:avLst/>
          </a:prstGeom>
        </p:spPr>
        <p:txBody>
          <a:bodyPr lIns="0" tIns="0" rIns="0" bIns="0" rtlCol="0" anchor="t">
            <a:spAutoFit/>
          </a:bodyPr>
          <a:lstStyle/>
          <a:p>
            <a:pPr algn="l">
              <a:lnSpc>
                <a:spcPts val="3219"/>
              </a:lnSpc>
              <a:spcBef>
                <a:spcPct val="0"/>
              </a:spcBef>
            </a:pPr>
            <a:r>
              <a:rPr lang="en-US" sz="2299" b="1">
                <a:solidFill>
                  <a:srgbClr val="051D40"/>
                </a:solidFill>
                <a:latin typeface="Poppins Bold"/>
                <a:ea typeface="Poppins Bold"/>
                <a:cs typeface="Poppins Bold"/>
                <a:sym typeface="Poppins Bold"/>
              </a:rPr>
              <a:t>To make data useful for decision-making, we needed to reshape and automate how it's stored and analyzed.</a:t>
            </a:r>
          </a:p>
        </p:txBody>
      </p:sp>
      <p:sp>
        <p:nvSpPr>
          <p:cNvPr id="7" name="TextBox 7"/>
          <p:cNvSpPr txBox="1"/>
          <p:nvPr/>
        </p:nvSpPr>
        <p:spPr>
          <a:xfrm>
            <a:off x="1294822" y="2566352"/>
            <a:ext cx="14251591" cy="5558107"/>
          </a:xfrm>
          <a:prstGeom prst="rect">
            <a:avLst/>
          </a:prstGeom>
        </p:spPr>
        <p:txBody>
          <a:bodyPr lIns="0" tIns="0" rIns="0" bIns="0" rtlCol="0" anchor="t">
            <a:spAutoFit/>
          </a:bodyPr>
          <a:lstStyle/>
          <a:p>
            <a:pPr marL="519486" lvl="1" indent="-259743" algn="l">
              <a:lnSpc>
                <a:spcPts val="3368"/>
              </a:lnSpc>
              <a:buFont typeface="Arial"/>
              <a:buChar char="•"/>
            </a:pPr>
            <a:r>
              <a:rPr lang="en-US" sz="2406">
                <a:solidFill>
                  <a:srgbClr val="051D40"/>
                </a:solidFill>
                <a:latin typeface="Poppins"/>
                <a:ea typeface="Poppins"/>
                <a:cs typeface="Poppins"/>
                <a:sym typeface="Poppins"/>
              </a:rPr>
              <a:t>OLTP (Online Transaction Processing) systems are optimized for real-time business operations, not for analytics or reporting.</a:t>
            </a:r>
          </a:p>
          <a:p>
            <a:pPr marL="519486" lvl="1" indent="-259743" algn="l">
              <a:lnSpc>
                <a:spcPts val="3368"/>
              </a:lnSpc>
              <a:buFont typeface="Arial"/>
              <a:buChar char="•"/>
            </a:pPr>
            <a:r>
              <a:rPr lang="en-US" sz="2406">
                <a:solidFill>
                  <a:srgbClr val="051D40"/>
                </a:solidFill>
                <a:latin typeface="Poppins"/>
                <a:ea typeface="Poppins"/>
                <a:cs typeface="Poppins"/>
                <a:sym typeface="Poppins"/>
              </a:rPr>
              <a:t>Business users face several challenges when analyzing data from OLTP systems:</a:t>
            </a:r>
          </a:p>
          <a:p>
            <a:pPr marL="519486" lvl="1" indent="-259743" algn="l">
              <a:lnSpc>
                <a:spcPts val="3368"/>
              </a:lnSpc>
              <a:buFont typeface="Arial"/>
              <a:buChar char="•"/>
            </a:pPr>
            <a:r>
              <a:rPr lang="en-US" sz="2406">
                <a:solidFill>
                  <a:srgbClr val="051D40"/>
                </a:solidFill>
                <a:latin typeface="Poppins"/>
                <a:ea typeface="Poppins"/>
                <a:cs typeface="Poppins"/>
                <a:sym typeface="Poppins"/>
              </a:rPr>
              <a:t>Complex and normalized table structures</a:t>
            </a:r>
          </a:p>
          <a:p>
            <a:pPr marL="519486" lvl="1" indent="-259743" algn="l">
              <a:lnSpc>
                <a:spcPts val="3368"/>
              </a:lnSpc>
              <a:buFont typeface="Arial"/>
              <a:buChar char="•"/>
            </a:pPr>
            <a:r>
              <a:rPr lang="en-US" sz="2406">
                <a:solidFill>
                  <a:srgbClr val="051D40"/>
                </a:solidFill>
                <a:latin typeface="Poppins"/>
                <a:ea typeface="Poppins"/>
                <a:cs typeface="Poppins"/>
                <a:sym typeface="Poppins"/>
              </a:rPr>
              <a:t>No pre-aggregated views for fast reporting</a:t>
            </a:r>
          </a:p>
          <a:p>
            <a:pPr marL="519486" lvl="1" indent="-259743" algn="l">
              <a:lnSpc>
                <a:spcPts val="3368"/>
              </a:lnSpc>
              <a:buFont typeface="Arial"/>
              <a:buChar char="•"/>
            </a:pPr>
            <a:r>
              <a:rPr lang="en-US" sz="2406">
                <a:solidFill>
                  <a:srgbClr val="051D40"/>
                </a:solidFill>
                <a:latin typeface="Poppins"/>
                <a:ea typeface="Poppins"/>
                <a:cs typeface="Poppins"/>
                <a:sym typeface="Poppins"/>
              </a:rPr>
              <a:t>Poor query performance on large datasets</a:t>
            </a:r>
          </a:p>
          <a:p>
            <a:pPr algn="l">
              <a:lnSpc>
                <a:spcPts val="3368"/>
              </a:lnSpc>
            </a:pPr>
            <a:endParaRPr lang="en-US" sz="2406">
              <a:solidFill>
                <a:srgbClr val="051D40"/>
              </a:solidFill>
              <a:latin typeface="Poppins"/>
              <a:ea typeface="Poppins"/>
              <a:cs typeface="Poppins"/>
              <a:sym typeface="Poppins"/>
            </a:endParaRPr>
          </a:p>
          <a:p>
            <a:pPr algn="l">
              <a:lnSpc>
                <a:spcPts val="3368"/>
              </a:lnSpc>
            </a:pPr>
            <a:r>
              <a:rPr lang="en-US" sz="2406" b="1">
                <a:solidFill>
                  <a:srgbClr val="051D40"/>
                </a:solidFill>
                <a:latin typeface="Poppins Bold"/>
                <a:ea typeface="Poppins Bold"/>
                <a:cs typeface="Poppins Bold"/>
                <a:sym typeface="Poppins Bold"/>
              </a:rPr>
              <a:t> OLTP systems lack native support for:</a:t>
            </a:r>
          </a:p>
          <a:p>
            <a:pPr marL="519486" lvl="1" indent="-259743" algn="l">
              <a:lnSpc>
                <a:spcPts val="3368"/>
              </a:lnSpc>
              <a:buAutoNum type="arabicPeriod"/>
            </a:pPr>
            <a:r>
              <a:rPr lang="en-US" sz="2406">
                <a:solidFill>
                  <a:srgbClr val="051D40"/>
                </a:solidFill>
                <a:latin typeface="Poppins"/>
                <a:ea typeface="Poppins"/>
                <a:cs typeface="Poppins"/>
                <a:sym typeface="Poppins"/>
              </a:rPr>
              <a:t>Historical data tracking (e.g., Slowly Changing Dimensions)</a:t>
            </a:r>
          </a:p>
          <a:p>
            <a:pPr marL="519486" lvl="1" indent="-259743" algn="l">
              <a:lnSpc>
                <a:spcPts val="3368"/>
              </a:lnSpc>
              <a:buAutoNum type="arabicPeriod"/>
            </a:pPr>
            <a:r>
              <a:rPr lang="en-US" sz="2406">
                <a:solidFill>
                  <a:srgbClr val="051D40"/>
                </a:solidFill>
                <a:latin typeface="Poppins"/>
                <a:ea typeface="Poppins"/>
                <a:cs typeface="Poppins"/>
                <a:sym typeface="Poppins"/>
              </a:rPr>
              <a:t>Time-based aggregation and trend analysis</a:t>
            </a:r>
          </a:p>
          <a:p>
            <a:pPr marL="519486" lvl="1" indent="-259743" algn="l">
              <a:lnSpc>
                <a:spcPts val="3368"/>
              </a:lnSpc>
              <a:buAutoNum type="arabicPeriod"/>
            </a:pPr>
            <a:r>
              <a:rPr lang="en-US" sz="2406">
                <a:solidFill>
                  <a:srgbClr val="051D40"/>
                </a:solidFill>
                <a:latin typeface="Poppins"/>
                <a:ea typeface="Poppins"/>
                <a:cs typeface="Poppins"/>
                <a:sym typeface="Poppins"/>
              </a:rPr>
              <a:t>Incremental data extraction and loading</a:t>
            </a:r>
          </a:p>
          <a:p>
            <a:pPr marL="519486" lvl="1" indent="-259743" algn="l">
              <a:lnSpc>
                <a:spcPts val="3368"/>
              </a:lnSpc>
              <a:buAutoNum type="arabicPeriod"/>
            </a:pPr>
            <a:r>
              <a:rPr lang="en-US" sz="2406">
                <a:solidFill>
                  <a:srgbClr val="051D40"/>
                </a:solidFill>
                <a:latin typeface="Poppins"/>
                <a:ea typeface="Poppins"/>
                <a:cs typeface="Poppins"/>
                <a:sym typeface="Poppins"/>
              </a:rPr>
              <a:t>As a result, generating reports directly from OLTP leads to performance issues, data inconsistency, and limited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57150"/>
              <a:ext cx="4866164" cy="3280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0"/>
            <a:ext cx="18288000" cy="10287000"/>
            <a:chOff x="0" y="0"/>
            <a:chExt cx="4816593" cy="2709333"/>
          </a:xfrm>
        </p:grpSpPr>
        <p:sp>
          <p:nvSpPr>
            <p:cNvPr id="6" name="Freeform 6"/>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DFDFD"/>
            </a:solidFill>
            <a:ln cap="sq">
              <a:noFill/>
              <a:prstDash val="solid"/>
              <a:miter/>
            </a:ln>
          </p:spPr>
          <p:txBody>
            <a:bodyPr/>
            <a:lstStyle/>
            <a:p>
              <a:endParaRPr lang="en-US"/>
            </a:p>
          </p:txBody>
        </p:sp>
        <p:sp>
          <p:nvSpPr>
            <p:cNvPr id="7" name="TextBox 7"/>
            <p:cNvSpPr txBox="1"/>
            <p:nvPr/>
          </p:nvSpPr>
          <p:spPr>
            <a:xfrm>
              <a:off x="0" y="-57150"/>
              <a:ext cx="4816593" cy="276648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15747031" y="363382"/>
            <a:ext cx="2314221" cy="2220163"/>
          </a:xfrm>
          <a:custGeom>
            <a:avLst/>
            <a:gdLst/>
            <a:ahLst/>
            <a:cxnLst/>
            <a:rect l="l" t="t" r="r" b="b"/>
            <a:pathLst>
              <a:path w="2314221" h="2220163">
                <a:moveTo>
                  <a:pt x="0" y="0"/>
                </a:moveTo>
                <a:lnTo>
                  <a:pt x="2314222" y="0"/>
                </a:lnTo>
                <a:lnTo>
                  <a:pt x="2314222" y="2220163"/>
                </a:lnTo>
                <a:lnTo>
                  <a:pt x="0" y="2220163"/>
                </a:lnTo>
                <a:lnTo>
                  <a:pt x="0" y="0"/>
                </a:lnTo>
                <a:close/>
              </a:path>
            </a:pathLst>
          </a:custGeom>
          <a:blipFill>
            <a:blip r:embed="rId2"/>
            <a:stretch>
              <a:fillRect b="-12440"/>
            </a:stretch>
          </a:blipFill>
        </p:spPr>
        <p:txBody>
          <a:bodyPr/>
          <a:lstStyle/>
          <a:p>
            <a:endParaRPr lang="en-US"/>
          </a:p>
        </p:txBody>
      </p:sp>
      <p:sp>
        <p:nvSpPr>
          <p:cNvPr id="9" name="TextBox 9"/>
          <p:cNvSpPr txBox="1"/>
          <p:nvPr/>
        </p:nvSpPr>
        <p:spPr>
          <a:xfrm>
            <a:off x="1713344" y="422012"/>
            <a:ext cx="14861312" cy="1051452"/>
          </a:xfrm>
          <a:prstGeom prst="rect">
            <a:avLst/>
          </a:prstGeom>
        </p:spPr>
        <p:txBody>
          <a:bodyPr lIns="0" tIns="0" rIns="0" bIns="0" rtlCol="0" anchor="t">
            <a:spAutoFit/>
          </a:bodyPr>
          <a:lstStyle/>
          <a:p>
            <a:pPr marL="0" lvl="0" indent="0" algn="ctr">
              <a:lnSpc>
                <a:spcPts val="8195"/>
              </a:lnSpc>
              <a:spcBef>
                <a:spcPct val="0"/>
              </a:spcBef>
            </a:pPr>
            <a:r>
              <a:rPr lang="en-US" sz="5854" b="1">
                <a:solidFill>
                  <a:srgbClr val="000000"/>
                </a:solidFill>
                <a:latin typeface="Poppins Bold"/>
                <a:ea typeface="Poppins Bold"/>
                <a:cs typeface="Poppins Bold"/>
                <a:sym typeface="Poppins Bold"/>
              </a:rPr>
              <a:t>Understanding the Source Data</a:t>
            </a:r>
          </a:p>
        </p:txBody>
      </p:sp>
      <p:sp>
        <p:nvSpPr>
          <p:cNvPr id="10" name="TextBox 10"/>
          <p:cNvSpPr txBox="1"/>
          <p:nvPr/>
        </p:nvSpPr>
        <p:spPr>
          <a:xfrm>
            <a:off x="145020" y="2652587"/>
            <a:ext cx="15892605" cy="1690522"/>
          </a:xfrm>
          <a:prstGeom prst="rect">
            <a:avLst/>
          </a:prstGeom>
        </p:spPr>
        <p:txBody>
          <a:bodyPr lIns="0" tIns="0" rIns="0" bIns="0" rtlCol="0" anchor="t">
            <a:spAutoFit/>
          </a:bodyPr>
          <a:lstStyle/>
          <a:p>
            <a:pPr algn="l">
              <a:lnSpc>
                <a:spcPts val="4471"/>
              </a:lnSpc>
            </a:pPr>
            <a:r>
              <a:rPr lang="en-US" sz="3194" spc="-63">
                <a:solidFill>
                  <a:srgbClr val="000000"/>
                </a:solidFill>
                <a:latin typeface="Poppins"/>
                <a:ea typeface="Poppins"/>
                <a:cs typeface="Poppins"/>
                <a:sym typeface="Poppins"/>
              </a:rPr>
              <a:t>Adventure Works Cycles is a multinational company for bikes manufacturing, the company continues to grow. They demand robust Analytics Solution to store and analyse their sales for better monitoring and decision-making.</a:t>
            </a:r>
          </a:p>
        </p:txBody>
      </p:sp>
      <p:sp>
        <p:nvSpPr>
          <p:cNvPr id="11" name="TextBox 11"/>
          <p:cNvSpPr txBox="1"/>
          <p:nvPr/>
        </p:nvSpPr>
        <p:spPr>
          <a:xfrm>
            <a:off x="145020" y="4788590"/>
            <a:ext cx="17114280" cy="4967605"/>
          </a:xfrm>
          <a:prstGeom prst="rect">
            <a:avLst/>
          </a:prstGeom>
        </p:spPr>
        <p:txBody>
          <a:bodyPr lIns="0" tIns="0" rIns="0" bIns="0" rtlCol="0" anchor="t">
            <a:spAutoFit/>
          </a:bodyPr>
          <a:lstStyle/>
          <a:p>
            <a:pPr algn="l">
              <a:lnSpc>
                <a:spcPts val="3919"/>
              </a:lnSpc>
            </a:pPr>
            <a:r>
              <a:rPr lang="en-US" sz="2799">
                <a:solidFill>
                  <a:srgbClr val="000000"/>
                </a:solidFill>
                <a:latin typeface="Poppins"/>
                <a:ea typeface="Poppins"/>
                <a:cs typeface="Poppins"/>
                <a:sym typeface="Poppins"/>
              </a:rPr>
              <a:t> The project is based on a transactional OLTP database that simulates a retail sales system.</a:t>
            </a:r>
          </a:p>
          <a:p>
            <a:pPr marL="604516" lvl="1" indent="-302258" algn="l">
              <a:lnSpc>
                <a:spcPts val="3919"/>
              </a:lnSpc>
              <a:buFont typeface="Arial"/>
              <a:buChar char="•"/>
            </a:pPr>
            <a:r>
              <a:rPr lang="en-US" sz="2799">
                <a:solidFill>
                  <a:srgbClr val="000000"/>
                </a:solidFill>
                <a:latin typeface="Poppins"/>
                <a:ea typeface="Poppins"/>
                <a:cs typeface="Poppins"/>
                <a:sym typeface="Poppins"/>
              </a:rPr>
              <a:t>The data includes several key entities:</a:t>
            </a:r>
          </a:p>
          <a:p>
            <a:pPr marL="604516" lvl="1" indent="-302258" algn="l">
              <a:lnSpc>
                <a:spcPts val="3919"/>
              </a:lnSpc>
              <a:buFont typeface="Arial"/>
              <a:buChar char="•"/>
            </a:pPr>
            <a:r>
              <a:rPr lang="en-US" sz="2799">
                <a:solidFill>
                  <a:srgbClr val="000000"/>
                </a:solidFill>
                <a:latin typeface="Poppins"/>
                <a:ea typeface="Poppins"/>
                <a:cs typeface="Poppins"/>
                <a:sym typeface="Poppins"/>
              </a:rPr>
              <a:t>Customers and their addresses</a:t>
            </a:r>
          </a:p>
          <a:p>
            <a:pPr marL="604516" lvl="1" indent="-302258" algn="l">
              <a:lnSpc>
                <a:spcPts val="3919"/>
              </a:lnSpc>
              <a:buFont typeface="Arial"/>
              <a:buChar char="•"/>
            </a:pPr>
            <a:r>
              <a:rPr lang="en-US" sz="2799">
                <a:solidFill>
                  <a:srgbClr val="000000"/>
                </a:solidFill>
                <a:latin typeface="Poppins"/>
                <a:ea typeface="Poppins"/>
                <a:cs typeface="Poppins"/>
                <a:sym typeface="Poppins"/>
              </a:rPr>
              <a:t>Products and product categories</a:t>
            </a:r>
          </a:p>
          <a:p>
            <a:pPr marL="604516" lvl="1" indent="-302258" algn="l">
              <a:lnSpc>
                <a:spcPts val="3919"/>
              </a:lnSpc>
              <a:buFont typeface="Arial"/>
              <a:buChar char="•"/>
            </a:pPr>
            <a:r>
              <a:rPr lang="en-US" sz="2799">
                <a:solidFill>
                  <a:srgbClr val="000000"/>
                </a:solidFill>
                <a:latin typeface="Poppins"/>
                <a:ea typeface="Poppins"/>
                <a:cs typeface="Poppins"/>
                <a:sym typeface="Poppins"/>
              </a:rPr>
              <a:t>Sales orders and their details (quantities, discounts, prices)</a:t>
            </a:r>
          </a:p>
          <a:p>
            <a:pPr marL="604516" lvl="1" indent="-302258" algn="l">
              <a:lnSpc>
                <a:spcPts val="3919"/>
              </a:lnSpc>
              <a:buFont typeface="Arial"/>
              <a:buChar char="•"/>
            </a:pPr>
            <a:r>
              <a:rPr lang="en-US" sz="2799">
                <a:solidFill>
                  <a:srgbClr val="000000"/>
                </a:solidFill>
                <a:latin typeface="Poppins"/>
                <a:ea typeface="Poppins"/>
                <a:cs typeface="Poppins"/>
                <a:sym typeface="Poppins"/>
              </a:rPr>
              <a:t>Order dates and shipping dates</a:t>
            </a:r>
          </a:p>
          <a:p>
            <a:pPr marL="604516" lvl="1" indent="-302258" algn="l">
              <a:lnSpc>
                <a:spcPts val="3919"/>
              </a:lnSpc>
              <a:buFont typeface="Arial"/>
              <a:buChar char="•"/>
            </a:pPr>
            <a:r>
              <a:rPr lang="en-US" sz="2799">
                <a:solidFill>
                  <a:srgbClr val="000000"/>
                </a:solidFill>
                <a:latin typeface="Poppins"/>
                <a:ea typeface="Poppins"/>
                <a:cs typeface="Poppins"/>
                <a:sym typeface="Poppins"/>
              </a:rPr>
              <a:t>The data structure is normalized and distributed across multiple relational tables in the SalesLT schema.</a:t>
            </a:r>
          </a:p>
          <a:p>
            <a:pPr marL="604516" lvl="1" indent="-302258" algn="l">
              <a:lnSpc>
                <a:spcPts val="3919"/>
              </a:lnSpc>
              <a:buFont typeface="Arial"/>
              <a:buChar char="•"/>
            </a:pPr>
            <a:r>
              <a:rPr lang="en-US" sz="2799">
                <a:solidFill>
                  <a:srgbClr val="000000"/>
                </a:solidFill>
                <a:latin typeface="Poppins"/>
                <a:ea typeface="Poppins"/>
                <a:cs typeface="Poppins"/>
                <a:sym typeface="Poppins"/>
              </a:rPr>
              <a:t>The raw data lacks analytics-ready features such as dimensions, surrogate keys, and pre-aggregated facts.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6472" y="-3388561"/>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919040" y="4983632"/>
            <a:ext cx="8368960" cy="4947690"/>
          </a:xfrm>
          <a:custGeom>
            <a:avLst/>
            <a:gdLst/>
            <a:ahLst/>
            <a:cxnLst/>
            <a:rect l="l" t="t" r="r" b="b"/>
            <a:pathLst>
              <a:path w="8368960" h="4947690">
                <a:moveTo>
                  <a:pt x="0" y="0"/>
                </a:moveTo>
                <a:lnTo>
                  <a:pt x="8368960" y="0"/>
                </a:lnTo>
                <a:lnTo>
                  <a:pt x="8368960" y="4947690"/>
                </a:lnTo>
                <a:lnTo>
                  <a:pt x="0" y="4947690"/>
                </a:lnTo>
                <a:lnTo>
                  <a:pt x="0" y="0"/>
                </a:lnTo>
                <a:close/>
              </a:path>
            </a:pathLst>
          </a:custGeom>
          <a:blipFill>
            <a:blip r:embed="rId2"/>
            <a:stretch>
              <a:fillRect l="-3529" t="-340" r="-2352" b="-401"/>
            </a:stretch>
          </a:blipFill>
        </p:spPr>
        <p:txBody>
          <a:bodyPr/>
          <a:lstStyle/>
          <a:p>
            <a:endParaRPr lang="en-US"/>
          </a:p>
        </p:txBody>
      </p:sp>
      <p:sp>
        <p:nvSpPr>
          <p:cNvPr id="6" name="Freeform 6"/>
          <p:cNvSpPr/>
          <p:nvPr/>
        </p:nvSpPr>
        <p:spPr>
          <a:xfrm>
            <a:off x="10951796" y="1458639"/>
            <a:ext cx="7049987" cy="3524993"/>
          </a:xfrm>
          <a:custGeom>
            <a:avLst/>
            <a:gdLst/>
            <a:ahLst/>
            <a:cxnLst/>
            <a:rect l="l" t="t" r="r" b="b"/>
            <a:pathLst>
              <a:path w="7049987" h="3524993">
                <a:moveTo>
                  <a:pt x="0" y="0"/>
                </a:moveTo>
                <a:lnTo>
                  <a:pt x="7049987" y="0"/>
                </a:lnTo>
                <a:lnTo>
                  <a:pt x="7049987" y="3524993"/>
                </a:lnTo>
                <a:lnTo>
                  <a:pt x="0" y="352499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216184" y="2470228"/>
            <a:ext cx="9543880" cy="7461094"/>
          </a:xfrm>
          <a:prstGeom prst="rect">
            <a:avLst/>
          </a:prstGeom>
        </p:spPr>
        <p:txBody>
          <a:bodyPr lIns="0" tIns="0" rIns="0" bIns="0" rtlCol="0" anchor="t">
            <a:spAutoFit/>
          </a:bodyPr>
          <a:lstStyle/>
          <a:p>
            <a:pPr algn="l">
              <a:lnSpc>
                <a:spcPts val="3508"/>
              </a:lnSpc>
            </a:pPr>
            <a:r>
              <a:rPr lang="en-US" sz="2506">
                <a:solidFill>
                  <a:srgbClr val="051D40"/>
                </a:solidFill>
                <a:latin typeface="Poppins"/>
                <a:ea typeface="Poppins"/>
                <a:cs typeface="Poppins"/>
                <a:sym typeface="Poppins"/>
              </a:rPr>
              <a:t>The primary goal of the project is to enable fast, consistent, and insightful analysis on sales data, which is difficult to achieve directly using an OLTP system due to its normalized structure and performance limitations.</a:t>
            </a:r>
          </a:p>
          <a:p>
            <a:pPr algn="l">
              <a:lnSpc>
                <a:spcPts val="3508"/>
              </a:lnSpc>
            </a:pPr>
            <a:r>
              <a:rPr lang="en-US" sz="2506">
                <a:solidFill>
                  <a:srgbClr val="051D40"/>
                </a:solidFill>
                <a:latin typeface="Poppins"/>
                <a:ea typeface="Poppins"/>
                <a:cs typeface="Poppins"/>
                <a:sym typeface="Poppins"/>
              </a:rPr>
              <a:t>To accomplish this, we aimed to:</a:t>
            </a:r>
          </a:p>
          <a:p>
            <a:pPr marL="541076" lvl="1" indent="-270538" algn="l">
              <a:lnSpc>
                <a:spcPts val="3508"/>
              </a:lnSpc>
              <a:buFont typeface="Arial"/>
              <a:buChar char="•"/>
            </a:pPr>
            <a:r>
              <a:rPr lang="en-US" sz="2506">
                <a:solidFill>
                  <a:srgbClr val="051D40"/>
                </a:solidFill>
                <a:latin typeface="Poppins"/>
                <a:ea typeface="Poppins"/>
                <a:cs typeface="Poppins"/>
                <a:sym typeface="Poppins"/>
              </a:rPr>
              <a:t>Build a mature and predictable data model by transforming raw OLTP data into a well-structured OLAP format.</a:t>
            </a:r>
          </a:p>
          <a:p>
            <a:pPr marL="541076" lvl="1" indent="-270538" algn="l">
              <a:lnSpc>
                <a:spcPts val="3508"/>
              </a:lnSpc>
              <a:buFont typeface="Arial"/>
              <a:buChar char="•"/>
            </a:pPr>
            <a:r>
              <a:rPr lang="en-US" sz="2506">
                <a:solidFill>
                  <a:srgbClr val="051D40"/>
                </a:solidFill>
                <a:latin typeface="Poppins"/>
                <a:ea typeface="Poppins"/>
                <a:cs typeface="Poppins"/>
                <a:sym typeface="Poppins"/>
              </a:rPr>
              <a:t>Support analytical needs such as trend analysis, KPIs, and dimensional slicing (e.g., by customer, product, category, date).</a:t>
            </a:r>
          </a:p>
          <a:p>
            <a:pPr marL="541076" lvl="1" indent="-270538" algn="l">
              <a:lnSpc>
                <a:spcPts val="3508"/>
              </a:lnSpc>
              <a:buFont typeface="Arial"/>
              <a:buChar char="•"/>
            </a:pPr>
            <a:r>
              <a:rPr lang="en-US" sz="2506">
                <a:solidFill>
                  <a:srgbClr val="051D40"/>
                </a:solidFill>
                <a:latin typeface="Poppins"/>
                <a:ea typeface="Poppins"/>
                <a:cs typeface="Poppins"/>
                <a:sym typeface="Poppins"/>
              </a:rPr>
              <a:t>Ensure scalable performance for reporting tools like Power BI by loading cleaned and enriched data into a dimensional model.</a:t>
            </a:r>
          </a:p>
          <a:p>
            <a:pPr marL="541076" lvl="1" indent="-270538" algn="l">
              <a:lnSpc>
                <a:spcPts val="3508"/>
              </a:lnSpc>
              <a:buFont typeface="Arial"/>
              <a:buChar char="•"/>
            </a:pPr>
            <a:r>
              <a:rPr lang="en-US" sz="2506">
                <a:solidFill>
                  <a:srgbClr val="051D40"/>
                </a:solidFill>
                <a:latin typeface="Poppins"/>
                <a:ea typeface="Poppins"/>
                <a:cs typeface="Poppins"/>
                <a:sym typeface="Poppins"/>
              </a:rPr>
              <a:t>Implement both Initial and Incremental loading strategies to handle large historical datasets and ongoing data changes efficiently.</a:t>
            </a:r>
          </a:p>
        </p:txBody>
      </p:sp>
      <p:sp>
        <p:nvSpPr>
          <p:cNvPr id="8" name="TextBox 8"/>
          <p:cNvSpPr txBox="1"/>
          <p:nvPr/>
        </p:nvSpPr>
        <p:spPr>
          <a:xfrm>
            <a:off x="1518345" y="1320814"/>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Project Goal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3800" y="-2951305"/>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64000" y="2864929"/>
            <a:ext cx="17160000" cy="5575509"/>
          </a:xfrm>
          <a:custGeom>
            <a:avLst/>
            <a:gdLst/>
            <a:ahLst/>
            <a:cxnLst/>
            <a:rect l="l" t="t" r="r" b="b"/>
            <a:pathLst>
              <a:path w="17160000" h="5575509">
                <a:moveTo>
                  <a:pt x="0" y="0"/>
                </a:moveTo>
                <a:lnTo>
                  <a:pt x="17160000" y="0"/>
                </a:lnTo>
                <a:lnTo>
                  <a:pt x="17160000" y="5575510"/>
                </a:lnTo>
                <a:lnTo>
                  <a:pt x="0" y="5575510"/>
                </a:lnTo>
                <a:lnTo>
                  <a:pt x="0" y="0"/>
                </a:lnTo>
                <a:close/>
              </a:path>
            </a:pathLst>
          </a:custGeom>
          <a:blipFill>
            <a:blip r:embed="rId2"/>
            <a:stretch>
              <a:fillRect t="-996" r="-1329" b="-8156"/>
            </a:stretch>
          </a:blipFill>
        </p:spPr>
        <p:txBody>
          <a:bodyPr/>
          <a:lstStyle/>
          <a:p>
            <a:endParaRPr lang="en-US"/>
          </a:p>
        </p:txBody>
      </p:sp>
      <p:sp>
        <p:nvSpPr>
          <p:cNvPr id="6" name="TextBox 6"/>
          <p:cNvSpPr txBox="1"/>
          <p:nvPr/>
        </p:nvSpPr>
        <p:spPr>
          <a:xfrm>
            <a:off x="1518345" y="63277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ETL Architecture &amp; Execution 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3800" y="-3009900"/>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76711" y="1922157"/>
            <a:ext cx="9961985" cy="7043819"/>
          </a:xfrm>
          <a:prstGeom prst="rect">
            <a:avLst/>
          </a:prstGeom>
        </p:spPr>
        <p:txBody>
          <a:bodyPr lIns="0" tIns="0" rIns="0" bIns="0" rtlCol="0" anchor="t">
            <a:spAutoFit/>
          </a:bodyPr>
          <a:lstStyle/>
          <a:p>
            <a:pPr algn="l">
              <a:lnSpc>
                <a:spcPts val="4027"/>
              </a:lnSpc>
            </a:pPr>
            <a:r>
              <a:rPr lang="en-US" sz="2876" b="1">
                <a:solidFill>
                  <a:srgbClr val="051D40"/>
                </a:solidFill>
                <a:latin typeface="Poppins Bold"/>
                <a:ea typeface="Poppins Bold"/>
                <a:cs typeface="Poppins Bold"/>
                <a:sym typeface="Poppins Bold"/>
              </a:rPr>
              <a:t>Columnstore Index in Fact Table</a:t>
            </a:r>
          </a:p>
          <a:p>
            <a:pPr algn="l">
              <a:lnSpc>
                <a:spcPts val="4027"/>
              </a:lnSpc>
            </a:pPr>
            <a:r>
              <a:rPr lang="en-US" sz="2876">
                <a:solidFill>
                  <a:srgbClr val="051D40"/>
                </a:solidFill>
                <a:latin typeface="Poppins"/>
                <a:ea typeface="Poppins"/>
                <a:cs typeface="Poppins"/>
                <a:sym typeface="Poppins"/>
              </a:rPr>
              <a:t>To improve performance and reduce storage space, a Clustered Columnstore Index was created on the FactSales table.</a:t>
            </a:r>
          </a:p>
          <a:p>
            <a:pPr algn="l">
              <a:lnSpc>
                <a:spcPts val="4027"/>
              </a:lnSpc>
            </a:pPr>
            <a:r>
              <a:rPr lang="en-US" sz="2876">
                <a:solidFill>
                  <a:srgbClr val="051D40"/>
                </a:solidFill>
                <a:latin typeface="Poppins"/>
                <a:ea typeface="Poppins"/>
                <a:cs typeface="Poppins"/>
                <a:sym typeface="Poppins"/>
              </a:rPr>
              <a:t>This index allows faster aggregation and scanning for large volumes of data, which is essential for analytical workloads.</a:t>
            </a:r>
          </a:p>
          <a:p>
            <a:pPr algn="l">
              <a:lnSpc>
                <a:spcPts val="4027"/>
              </a:lnSpc>
            </a:pPr>
            <a:endParaRPr lang="en-US" sz="2876">
              <a:solidFill>
                <a:srgbClr val="051D40"/>
              </a:solidFill>
              <a:latin typeface="Poppins"/>
              <a:ea typeface="Poppins"/>
              <a:cs typeface="Poppins"/>
              <a:sym typeface="Poppins"/>
            </a:endParaRPr>
          </a:p>
          <a:p>
            <a:pPr algn="l">
              <a:lnSpc>
                <a:spcPts val="4027"/>
              </a:lnSpc>
            </a:pPr>
            <a:r>
              <a:rPr lang="en-US" sz="2876" b="1">
                <a:solidFill>
                  <a:srgbClr val="051D40"/>
                </a:solidFill>
                <a:latin typeface="Poppins Bold"/>
                <a:ea typeface="Poppins Bold"/>
                <a:cs typeface="Poppins Bold"/>
                <a:sym typeface="Poppins Bold"/>
              </a:rPr>
              <a:t>Why Staging is Important</a:t>
            </a:r>
          </a:p>
          <a:p>
            <a:pPr marL="621043" lvl="1" indent="-310522" algn="l">
              <a:lnSpc>
                <a:spcPts val="4027"/>
              </a:lnSpc>
              <a:buFont typeface="Arial"/>
              <a:buChar char="•"/>
            </a:pPr>
            <a:r>
              <a:rPr lang="en-US" sz="2876">
                <a:solidFill>
                  <a:srgbClr val="051D40"/>
                </a:solidFill>
                <a:latin typeface="Poppins"/>
                <a:ea typeface="Poppins"/>
                <a:cs typeface="Poppins"/>
                <a:sym typeface="Poppins"/>
              </a:rPr>
              <a:t>Acts as a buffer between OLTP and DW.</a:t>
            </a:r>
          </a:p>
          <a:p>
            <a:pPr marL="621043" lvl="1" indent="-310522" algn="l">
              <a:lnSpc>
                <a:spcPts val="4027"/>
              </a:lnSpc>
              <a:buFont typeface="Arial"/>
              <a:buChar char="•"/>
            </a:pPr>
            <a:r>
              <a:rPr lang="en-US" sz="2876">
                <a:solidFill>
                  <a:srgbClr val="051D40"/>
                </a:solidFill>
                <a:latin typeface="Poppins"/>
                <a:ea typeface="Poppins"/>
                <a:cs typeface="Poppins"/>
                <a:sym typeface="Poppins"/>
              </a:rPr>
              <a:t>Enables controlled transformation, cleansing, and debugging.</a:t>
            </a:r>
          </a:p>
          <a:p>
            <a:pPr marL="621043" lvl="1" indent="-310522" algn="l">
              <a:lnSpc>
                <a:spcPts val="4027"/>
              </a:lnSpc>
              <a:buFont typeface="Arial"/>
              <a:buChar char="•"/>
            </a:pPr>
            <a:r>
              <a:rPr lang="en-US" sz="2876">
                <a:solidFill>
                  <a:srgbClr val="051D40"/>
                </a:solidFill>
                <a:latin typeface="Poppins"/>
                <a:ea typeface="Poppins"/>
                <a:cs typeface="Poppins"/>
                <a:sym typeface="Poppins"/>
              </a:rPr>
              <a:t>Helps isolate extraction and loading phases.</a:t>
            </a:r>
          </a:p>
          <a:p>
            <a:pPr algn="l">
              <a:lnSpc>
                <a:spcPts val="4027"/>
              </a:lnSpc>
            </a:pPr>
            <a:endParaRPr lang="en-US" sz="2876">
              <a:solidFill>
                <a:srgbClr val="051D40"/>
              </a:solidFill>
              <a:latin typeface="Poppins"/>
              <a:ea typeface="Poppins"/>
              <a:cs typeface="Poppins"/>
              <a:sym typeface="Poppins"/>
            </a:endParaRPr>
          </a:p>
        </p:txBody>
      </p:sp>
      <p:sp>
        <p:nvSpPr>
          <p:cNvPr id="6" name="Freeform 6"/>
          <p:cNvSpPr/>
          <p:nvPr/>
        </p:nvSpPr>
        <p:spPr>
          <a:xfrm>
            <a:off x="10793447" y="2054514"/>
            <a:ext cx="7031083" cy="6855306"/>
          </a:xfrm>
          <a:custGeom>
            <a:avLst/>
            <a:gdLst/>
            <a:ahLst/>
            <a:cxnLst/>
            <a:rect l="l" t="t" r="r" b="b"/>
            <a:pathLst>
              <a:path w="7031083" h="6855306">
                <a:moveTo>
                  <a:pt x="0" y="0"/>
                </a:moveTo>
                <a:lnTo>
                  <a:pt x="7031083" y="0"/>
                </a:lnTo>
                <a:lnTo>
                  <a:pt x="7031083" y="6855305"/>
                </a:lnTo>
                <a:lnTo>
                  <a:pt x="0" y="6855305"/>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518345" y="63277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ETL Architecture &amp; Execution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7" y="-2857500"/>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835139" y="1549556"/>
            <a:ext cx="15833876" cy="8600865"/>
          </a:xfrm>
          <a:prstGeom prst="rect">
            <a:avLst/>
          </a:prstGeom>
        </p:spPr>
        <p:txBody>
          <a:bodyPr lIns="0" tIns="0" rIns="0" bIns="0" rtlCol="0" anchor="t">
            <a:spAutoFit/>
          </a:bodyPr>
          <a:lstStyle/>
          <a:p>
            <a:pPr marL="0" lvl="0" indent="0" algn="l">
              <a:lnSpc>
                <a:spcPts val="3453"/>
              </a:lnSpc>
              <a:spcBef>
                <a:spcPct val="0"/>
              </a:spcBef>
            </a:pPr>
            <a:r>
              <a:rPr lang="en-US" sz="2466" b="1" u="none" strike="noStrike">
                <a:solidFill>
                  <a:srgbClr val="051D40"/>
                </a:solidFill>
                <a:latin typeface="Poppins Bold"/>
                <a:ea typeface="Poppins Bold"/>
                <a:cs typeface="Poppins Bold"/>
                <a:sym typeface="Poppins Bold"/>
              </a:rPr>
              <a:t>1. Initial Load Mechanism</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Disable DW constraints to avoid foreign key violations and allow clean data reload.</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Reset the Data Warehouse (clear previous data and watermark).</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After the load is complete, constraints are re-enabled(This step only runs when the InitialLoad parameter is set to True.)</a:t>
            </a:r>
          </a:p>
          <a:p>
            <a:pPr algn="l">
              <a:lnSpc>
                <a:spcPts val="3453"/>
              </a:lnSpc>
            </a:pPr>
            <a:endParaRPr lang="en-US" sz="2466" u="none" strike="noStrike">
              <a:solidFill>
                <a:srgbClr val="051D40"/>
              </a:solidFill>
              <a:latin typeface="Poppins"/>
              <a:ea typeface="Poppins"/>
              <a:cs typeface="Poppins"/>
              <a:sym typeface="Poppins"/>
            </a:endParaRPr>
          </a:p>
          <a:p>
            <a:pPr marL="0" lvl="0" indent="0" algn="l">
              <a:lnSpc>
                <a:spcPts val="3453"/>
              </a:lnSpc>
              <a:spcBef>
                <a:spcPct val="0"/>
              </a:spcBef>
            </a:pPr>
            <a:r>
              <a:rPr lang="en-US" sz="2466" b="1" u="none" strike="noStrike">
                <a:solidFill>
                  <a:srgbClr val="051D40"/>
                </a:solidFill>
                <a:latin typeface="Poppins Bold"/>
                <a:ea typeface="Poppins Bold"/>
                <a:cs typeface="Poppins Bold"/>
                <a:sym typeface="Poppins Bold"/>
              </a:rPr>
              <a:t>2. Staging Load</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Retrieve the latest watermark value (LastSuccessfulRun).</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Extract only new or updated data from OLTP using ModifiedDate.</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Reset staging tables and load fresh data incrementally.</a:t>
            </a:r>
          </a:p>
          <a:p>
            <a:pPr algn="l">
              <a:lnSpc>
                <a:spcPts val="3453"/>
              </a:lnSpc>
            </a:pPr>
            <a:endParaRPr lang="en-US" sz="2466" u="none" strike="noStrike">
              <a:solidFill>
                <a:srgbClr val="051D40"/>
              </a:solidFill>
              <a:latin typeface="Poppins"/>
              <a:ea typeface="Poppins"/>
              <a:cs typeface="Poppins"/>
              <a:sym typeface="Poppins"/>
            </a:endParaRPr>
          </a:p>
          <a:p>
            <a:pPr marL="0" lvl="0" indent="0" algn="l">
              <a:lnSpc>
                <a:spcPts val="3453"/>
              </a:lnSpc>
              <a:spcBef>
                <a:spcPct val="0"/>
              </a:spcBef>
            </a:pPr>
            <a:r>
              <a:rPr lang="en-US" sz="2466" b="1" u="none" strike="noStrike">
                <a:solidFill>
                  <a:srgbClr val="051D40"/>
                </a:solidFill>
                <a:latin typeface="Poppins Bold"/>
                <a:ea typeface="Poppins Bold"/>
                <a:cs typeface="Poppins Bold"/>
                <a:sym typeface="Poppins Bold"/>
              </a:rPr>
              <a:t>3. DW Load</a:t>
            </a:r>
          </a:p>
          <a:p>
            <a:pPr marL="511294" lvl="1" indent="-255647" algn="l">
              <a:lnSpc>
                <a:spcPts val="3315"/>
              </a:lnSpc>
              <a:buFont typeface="Arial"/>
              <a:buChar char="•"/>
            </a:pPr>
            <a:r>
              <a:rPr lang="en-US" sz="2368" u="none" strike="noStrike">
                <a:solidFill>
                  <a:srgbClr val="051D40"/>
                </a:solidFill>
                <a:latin typeface="Poppins"/>
                <a:ea typeface="Poppins"/>
                <a:cs typeface="Poppins"/>
                <a:sym typeface="Poppins"/>
              </a:rPr>
              <a:t>Load dimension tables (DimCustomer, DimProduct) using Slowly</a:t>
            </a:r>
          </a:p>
          <a:p>
            <a:pPr algn="l">
              <a:lnSpc>
                <a:spcPts val="3315"/>
              </a:lnSpc>
            </a:pPr>
            <a:r>
              <a:rPr lang="en-US" sz="2368" u="none" strike="noStrike">
                <a:solidFill>
                  <a:srgbClr val="051D40"/>
                </a:solidFill>
                <a:latin typeface="Poppins"/>
                <a:ea typeface="Poppins"/>
                <a:cs typeface="Poppins"/>
                <a:sym typeface="Poppins"/>
              </a:rPr>
              <a:t>      Changing Dimension (SCD) logic.</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Lookup and generate surrogate keys.</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Load fact table (FactSales) using valid surrogate keys only.</a:t>
            </a:r>
          </a:p>
          <a:p>
            <a:pPr marL="532543" lvl="1" indent="-266272" algn="l">
              <a:lnSpc>
                <a:spcPts val="3453"/>
              </a:lnSpc>
              <a:buFont typeface="Arial"/>
              <a:buChar char="•"/>
            </a:pPr>
            <a:r>
              <a:rPr lang="en-US" sz="2466" u="none" strike="noStrike">
                <a:solidFill>
                  <a:srgbClr val="051D40"/>
                </a:solidFill>
                <a:latin typeface="Poppins"/>
                <a:ea typeface="Poppins"/>
                <a:cs typeface="Poppins"/>
                <a:sym typeface="Poppins"/>
              </a:rPr>
              <a:t>Update the watermark with the current job execution time.</a:t>
            </a:r>
          </a:p>
          <a:p>
            <a:pPr algn="l">
              <a:lnSpc>
                <a:spcPts val="3453"/>
              </a:lnSpc>
            </a:pPr>
            <a:endParaRPr lang="en-US" sz="2466" u="none" strike="noStrike">
              <a:solidFill>
                <a:srgbClr val="051D40"/>
              </a:solidFill>
              <a:latin typeface="Poppins"/>
              <a:ea typeface="Poppins"/>
              <a:cs typeface="Poppins"/>
              <a:sym typeface="Poppins"/>
            </a:endParaRPr>
          </a:p>
          <a:p>
            <a:pPr algn="l">
              <a:lnSpc>
                <a:spcPts val="3453"/>
              </a:lnSpc>
            </a:pPr>
            <a:r>
              <a:rPr lang="en-US" sz="2466" b="1" i="1" u="none" strike="noStrike">
                <a:solidFill>
                  <a:srgbClr val="051D40"/>
                </a:solidFill>
                <a:latin typeface="Poppins Bold Italics"/>
                <a:ea typeface="Poppins Bold Italics"/>
                <a:cs typeface="Poppins Bold Italics"/>
                <a:sym typeface="Poppins Bold Italics"/>
              </a:rPr>
              <a:t>Watermark logic ensures incremental loads only.</a:t>
            </a:r>
          </a:p>
          <a:p>
            <a:pPr algn="l">
              <a:lnSpc>
                <a:spcPts val="3453"/>
              </a:lnSpc>
            </a:pPr>
            <a:r>
              <a:rPr lang="en-US" sz="2466" b="1" i="1" u="none" strike="noStrike">
                <a:solidFill>
                  <a:srgbClr val="051D40"/>
                </a:solidFill>
                <a:latin typeface="Poppins Bold Italics"/>
                <a:ea typeface="Poppins Bold Italics"/>
                <a:cs typeface="Poppins Bold Italics"/>
                <a:sym typeface="Poppins Bold Italics"/>
              </a:rPr>
              <a:t>ETL flow is fully controlled using SSIS control flow and dynamic parameters.</a:t>
            </a:r>
          </a:p>
        </p:txBody>
      </p:sp>
      <p:sp>
        <p:nvSpPr>
          <p:cNvPr id="6" name="Freeform 6"/>
          <p:cNvSpPr/>
          <p:nvPr/>
        </p:nvSpPr>
        <p:spPr>
          <a:xfrm>
            <a:off x="12154863" y="3750241"/>
            <a:ext cx="5104437" cy="3917744"/>
          </a:xfrm>
          <a:custGeom>
            <a:avLst/>
            <a:gdLst/>
            <a:ahLst/>
            <a:cxnLst/>
            <a:rect l="l" t="t" r="r" b="b"/>
            <a:pathLst>
              <a:path w="5104437" h="3917744">
                <a:moveTo>
                  <a:pt x="0" y="0"/>
                </a:moveTo>
                <a:lnTo>
                  <a:pt x="5104437" y="0"/>
                </a:lnTo>
                <a:lnTo>
                  <a:pt x="5104437" y="3917743"/>
                </a:lnTo>
                <a:lnTo>
                  <a:pt x="0" y="3917743"/>
                </a:lnTo>
                <a:lnTo>
                  <a:pt x="0" y="0"/>
                </a:lnTo>
                <a:close/>
              </a:path>
            </a:pathLst>
          </a:custGeom>
          <a:blipFill>
            <a:blip r:embed="rId2"/>
            <a:stretch>
              <a:fillRect l="-5143" t="-3723" r="-12001" b="-6701"/>
            </a:stretch>
          </a:blipFill>
        </p:spPr>
        <p:txBody>
          <a:bodyPr/>
          <a:lstStyle/>
          <a:p>
            <a:endParaRPr lang="en-US"/>
          </a:p>
        </p:txBody>
      </p:sp>
      <p:sp>
        <p:nvSpPr>
          <p:cNvPr id="7" name="TextBox 7"/>
          <p:cNvSpPr txBox="1"/>
          <p:nvPr/>
        </p:nvSpPr>
        <p:spPr>
          <a:xfrm>
            <a:off x="1518345" y="63277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ETL Architecture &amp; Execution 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3800" y="-2698111"/>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792343" y="2762643"/>
            <a:ext cx="6495657" cy="6495657"/>
          </a:xfrm>
          <a:custGeom>
            <a:avLst/>
            <a:gdLst/>
            <a:ahLst/>
            <a:cxnLst/>
            <a:rect l="l" t="t" r="r" b="b"/>
            <a:pathLst>
              <a:path w="6495657" h="6495657">
                <a:moveTo>
                  <a:pt x="0" y="0"/>
                </a:moveTo>
                <a:lnTo>
                  <a:pt x="6495657" y="0"/>
                </a:lnTo>
                <a:lnTo>
                  <a:pt x="6495657" y="6495657"/>
                </a:lnTo>
                <a:lnTo>
                  <a:pt x="0" y="6495657"/>
                </a:lnTo>
                <a:lnTo>
                  <a:pt x="0" y="0"/>
                </a:lnTo>
                <a:close/>
              </a:path>
            </a:pathLst>
          </a:custGeom>
          <a:blipFill>
            <a:blip r:embed="rId2"/>
            <a:stretch>
              <a:fillRect/>
            </a:stretch>
          </a:blipFill>
        </p:spPr>
        <p:txBody>
          <a:bodyPr/>
          <a:lstStyle/>
          <a:p>
            <a:endParaRPr lang="en-US"/>
          </a:p>
        </p:txBody>
      </p:sp>
      <p:sp>
        <p:nvSpPr>
          <p:cNvPr id="6" name="Freeform 6"/>
          <p:cNvSpPr/>
          <p:nvPr/>
        </p:nvSpPr>
        <p:spPr>
          <a:xfrm>
            <a:off x="51797" y="2679548"/>
            <a:ext cx="11878416" cy="6095364"/>
          </a:xfrm>
          <a:custGeom>
            <a:avLst/>
            <a:gdLst/>
            <a:ahLst/>
            <a:cxnLst/>
            <a:rect l="l" t="t" r="r" b="b"/>
            <a:pathLst>
              <a:path w="11878416" h="6095364">
                <a:moveTo>
                  <a:pt x="0" y="0"/>
                </a:moveTo>
                <a:lnTo>
                  <a:pt x="11878416" y="0"/>
                </a:lnTo>
                <a:lnTo>
                  <a:pt x="11878416" y="6095364"/>
                </a:lnTo>
                <a:lnTo>
                  <a:pt x="0" y="6095364"/>
                </a:lnTo>
                <a:lnTo>
                  <a:pt x="0" y="0"/>
                </a:lnTo>
                <a:close/>
              </a:path>
            </a:pathLst>
          </a:custGeom>
          <a:blipFill>
            <a:blip r:embed="rId3"/>
            <a:stretch>
              <a:fillRect b="-9617"/>
            </a:stretch>
          </a:blipFill>
        </p:spPr>
        <p:txBody>
          <a:bodyPr/>
          <a:lstStyle/>
          <a:p>
            <a:endParaRPr lang="en-US"/>
          </a:p>
        </p:txBody>
      </p:sp>
      <p:sp>
        <p:nvSpPr>
          <p:cNvPr id="7" name="TextBox 7"/>
          <p:cNvSpPr txBox="1"/>
          <p:nvPr/>
        </p:nvSpPr>
        <p:spPr>
          <a:xfrm>
            <a:off x="1518345" y="632779"/>
            <a:ext cx="16483438" cy="677543"/>
          </a:xfrm>
          <a:prstGeom prst="rect">
            <a:avLst/>
          </a:prstGeom>
        </p:spPr>
        <p:txBody>
          <a:bodyPr lIns="0" tIns="0" rIns="0" bIns="0" rtlCol="0" anchor="t">
            <a:spAutoFit/>
          </a:bodyPr>
          <a:lstStyle/>
          <a:p>
            <a:pPr algn="l">
              <a:lnSpc>
                <a:spcPts val="5180"/>
              </a:lnSpc>
              <a:spcBef>
                <a:spcPct val="0"/>
              </a:spcBef>
            </a:pPr>
            <a:r>
              <a:rPr lang="en-US" sz="3700" b="1">
                <a:solidFill>
                  <a:srgbClr val="051D40"/>
                </a:solidFill>
                <a:latin typeface="Poppins Bold"/>
                <a:ea typeface="Poppins Bold"/>
                <a:cs typeface="Poppins Bold"/>
                <a:sym typeface="Poppins Bold"/>
              </a:rPr>
              <a:t>Data Warehouse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1501</Words>
  <Application>Microsoft Office PowerPoint</Application>
  <PresentationFormat>Custom</PresentationFormat>
  <Paragraphs>178</Paragraphs>
  <Slides>25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Poppins</vt:lpstr>
      <vt:lpstr>Poppins Bold Italics</vt:lpstr>
      <vt:lpstr>Calibri</vt:lpstr>
      <vt:lpstr>Poppins Bold</vt:lpstr>
      <vt:lpstr>Arial</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hp</dc:creator>
  <cp:lastModifiedBy>Ahmed Samy Amrousy Mohsen</cp:lastModifiedBy>
  <cp:revision>2</cp:revision>
  <dcterms:created xsi:type="dcterms:W3CDTF">2006-08-16T00:00:00Z</dcterms:created>
  <dcterms:modified xsi:type="dcterms:W3CDTF">2025-08-16T16:06:09Z</dcterms:modified>
  <dc:identifier>DAGtXr0Q7B4</dc:identifier>
</cp:coreProperties>
</file>